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9" r:id="rId6"/>
    <p:sldId id="258" r:id="rId7"/>
    <p:sldId id="260" r:id="rId8"/>
    <p:sldId id="261" r:id="rId9"/>
    <p:sldId id="262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8D54"/>
    <a:srgbClr val="FFA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F9671-8FBA-43AF-B25A-0F2F074D6219}" v="54" dt="2021-03-31T16:17:50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9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Biggs" userId="e4e5f173-4dcc-4ddc-b4a8-0b2dd8dba9d6" providerId="ADAL" clId="{CA801DE2-47CD-4742-858B-0DDC11857B83}"/>
    <pc:docChg chg="custSel modSld">
      <pc:chgData name="Melanie Biggs" userId="e4e5f173-4dcc-4ddc-b4a8-0b2dd8dba9d6" providerId="ADAL" clId="{CA801DE2-47CD-4742-858B-0DDC11857B83}" dt="2021-03-31T16:23:48.929" v="952" actId="1076"/>
      <pc:docMkLst>
        <pc:docMk/>
      </pc:docMkLst>
      <pc:sldChg chg="delSp modSp">
        <pc:chgData name="Melanie Biggs" userId="e4e5f173-4dcc-4ddc-b4a8-0b2dd8dba9d6" providerId="ADAL" clId="{CA801DE2-47CD-4742-858B-0DDC11857B83}" dt="2021-03-31T15:29:33.469" v="194" actId="478"/>
        <pc:sldMkLst>
          <pc:docMk/>
          <pc:sldMk cId="3495759354" sldId="257"/>
        </pc:sldMkLst>
        <pc:spChg chg="del">
          <ac:chgData name="Melanie Biggs" userId="e4e5f173-4dcc-4ddc-b4a8-0b2dd8dba9d6" providerId="ADAL" clId="{CA801DE2-47CD-4742-858B-0DDC11857B83}" dt="2021-03-31T15:29:32.047" v="192" actId="478"/>
          <ac:spMkLst>
            <pc:docMk/>
            <pc:sldMk cId="3495759354" sldId="257"/>
            <ac:spMk id="31" creationId="{8B097522-7FD0-461F-A261-5A065DAC7176}"/>
          </ac:spMkLst>
        </pc:spChg>
        <pc:grpChg chg="del">
          <ac:chgData name="Melanie Biggs" userId="e4e5f173-4dcc-4ddc-b4a8-0b2dd8dba9d6" providerId="ADAL" clId="{CA801DE2-47CD-4742-858B-0DDC11857B83}" dt="2021-03-31T15:29:30.929" v="191" actId="478"/>
          <ac:grpSpMkLst>
            <pc:docMk/>
            <pc:sldMk cId="3495759354" sldId="257"/>
            <ac:grpSpMk id="27" creationId="{07D064EF-5217-4DA5-96CC-2376E43FDA9A}"/>
          </ac:grpSpMkLst>
        </pc:grpChg>
        <pc:picChg chg="del mod">
          <ac:chgData name="Melanie Biggs" userId="e4e5f173-4dcc-4ddc-b4a8-0b2dd8dba9d6" providerId="ADAL" clId="{CA801DE2-47CD-4742-858B-0DDC11857B83}" dt="2021-03-31T15:29:33.469" v="194" actId="478"/>
          <ac:picMkLst>
            <pc:docMk/>
            <pc:sldMk cId="3495759354" sldId="257"/>
            <ac:picMk id="101" creationId="{6B6DB800-BF04-4AF3-A7BE-93C737252FBE}"/>
          </ac:picMkLst>
        </pc:picChg>
      </pc:sldChg>
      <pc:sldChg chg="delSp">
        <pc:chgData name="Melanie Biggs" userId="e4e5f173-4dcc-4ddc-b4a8-0b2dd8dba9d6" providerId="ADAL" clId="{CA801DE2-47CD-4742-858B-0DDC11857B83}" dt="2021-03-31T15:29:38.550" v="197" actId="478"/>
        <pc:sldMkLst>
          <pc:docMk/>
          <pc:sldMk cId="2119220631" sldId="259"/>
        </pc:sldMkLst>
        <pc:spChg chg="del">
          <ac:chgData name="Melanie Biggs" userId="e4e5f173-4dcc-4ddc-b4a8-0b2dd8dba9d6" providerId="ADAL" clId="{CA801DE2-47CD-4742-858B-0DDC11857B83}" dt="2021-03-31T15:29:37.111" v="196" actId="478"/>
          <ac:spMkLst>
            <pc:docMk/>
            <pc:sldMk cId="2119220631" sldId="259"/>
            <ac:spMk id="31" creationId="{8B097522-7FD0-461F-A261-5A065DAC7176}"/>
          </ac:spMkLst>
        </pc:spChg>
        <pc:grpChg chg="del">
          <ac:chgData name="Melanie Biggs" userId="e4e5f173-4dcc-4ddc-b4a8-0b2dd8dba9d6" providerId="ADAL" clId="{CA801DE2-47CD-4742-858B-0DDC11857B83}" dt="2021-03-31T15:29:36.046" v="195" actId="478"/>
          <ac:grpSpMkLst>
            <pc:docMk/>
            <pc:sldMk cId="2119220631" sldId="259"/>
            <ac:grpSpMk id="27" creationId="{07D064EF-5217-4DA5-96CC-2376E43FDA9A}"/>
          </ac:grpSpMkLst>
        </pc:grpChg>
        <pc:picChg chg="del">
          <ac:chgData name="Melanie Biggs" userId="e4e5f173-4dcc-4ddc-b4a8-0b2dd8dba9d6" providerId="ADAL" clId="{CA801DE2-47CD-4742-858B-0DDC11857B83}" dt="2021-03-31T15:29:38.550" v="197" actId="478"/>
          <ac:picMkLst>
            <pc:docMk/>
            <pc:sldMk cId="2119220631" sldId="259"/>
            <ac:picMk id="101" creationId="{6B6DB800-BF04-4AF3-A7BE-93C737252FBE}"/>
          </ac:picMkLst>
        </pc:picChg>
      </pc:sldChg>
      <pc:sldChg chg="modSp">
        <pc:chgData name="Melanie Biggs" userId="e4e5f173-4dcc-4ddc-b4a8-0b2dd8dba9d6" providerId="ADAL" clId="{CA801DE2-47CD-4742-858B-0DDC11857B83}" dt="2021-03-31T16:19:25.880" v="935" actId="14100"/>
        <pc:sldMkLst>
          <pc:docMk/>
          <pc:sldMk cId="3970582365" sldId="260"/>
        </pc:sldMkLst>
        <pc:spChg chg="mod">
          <ac:chgData name="Melanie Biggs" userId="e4e5f173-4dcc-4ddc-b4a8-0b2dd8dba9d6" providerId="ADAL" clId="{CA801DE2-47CD-4742-858B-0DDC11857B83}" dt="2021-03-31T16:19:25.880" v="935" actId="14100"/>
          <ac:spMkLst>
            <pc:docMk/>
            <pc:sldMk cId="3970582365" sldId="260"/>
            <ac:spMk id="94" creationId="{680CAFA0-2EB5-4D7E-8FCF-FD873F0861B3}"/>
          </ac:spMkLst>
        </pc:spChg>
      </pc:sldChg>
      <pc:sldChg chg="addSp delSp modSp">
        <pc:chgData name="Melanie Biggs" userId="e4e5f173-4dcc-4ddc-b4a8-0b2dd8dba9d6" providerId="ADAL" clId="{CA801DE2-47CD-4742-858B-0DDC11857B83}" dt="2021-03-31T16:23:48.929" v="952" actId="1076"/>
        <pc:sldMkLst>
          <pc:docMk/>
          <pc:sldMk cId="693482635" sldId="261"/>
        </pc:sldMkLst>
        <pc:spChg chg="add mod">
          <ac:chgData name="Melanie Biggs" userId="e4e5f173-4dcc-4ddc-b4a8-0b2dd8dba9d6" providerId="ADAL" clId="{CA801DE2-47CD-4742-858B-0DDC11857B83}" dt="2021-03-31T14:06:07.084" v="24" actId="1076"/>
          <ac:spMkLst>
            <pc:docMk/>
            <pc:sldMk cId="693482635" sldId="261"/>
            <ac:spMk id="17" creationId="{7F4D4C50-EDD3-434C-8E87-A39E010A4F4D}"/>
          </ac:spMkLst>
        </pc:spChg>
        <pc:spChg chg="add mod">
          <ac:chgData name="Melanie Biggs" userId="e4e5f173-4dcc-4ddc-b4a8-0b2dd8dba9d6" providerId="ADAL" clId="{CA801DE2-47CD-4742-858B-0DDC11857B83}" dt="2021-03-31T16:22:08.992" v="940" actId="1036"/>
          <ac:spMkLst>
            <pc:docMk/>
            <pc:sldMk cId="693482635" sldId="261"/>
            <ac:spMk id="31" creationId="{F44C7B44-9648-4E77-98A1-F8E78312CFAC}"/>
          </ac:spMkLst>
        </pc:spChg>
        <pc:spChg chg="add mod">
          <ac:chgData name="Melanie Biggs" userId="e4e5f173-4dcc-4ddc-b4a8-0b2dd8dba9d6" providerId="ADAL" clId="{CA801DE2-47CD-4742-858B-0DDC11857B83}" dt="2021-03-31T15:44:10.714" v="661" actId="403"/>
          <ac:spMkLst>
            <pc:docMk/>
            <pc:sldMk cId="693482635" sldId="261"/>
            <ac:spMk id="37" creationId="{283E5630-22B5-4CB6-B691-DC4413A168DB}"/>
          </ac:spMkLst>
        </pc:spChg>
        <pc:spChg chg="add del mod">
          <ac:chgData name="Melanie Biggs" userId="e4e5f173-4dcc-4ddc-b4a8-0b2dd8dba9d6" providerId="ADAL" clId="{CA801DE2-47CD-4742-858B-0DDC11857B83}" dt="2021-03-31T15:59:36.391" v="714" actId="478"/>
          <ac:spMkLst>
            <pc:docMk/>
            <pc:sldMk cId="693482635" sldId="261"/>
            <ac:spMk id="41" creationId="{4DAE22B5-19F1-4FA3-84EE-71DBE274867B}"/>
          </ac:spMkLst>
        </pc:spChg>
        <pc:spChg chg="add mod">
          <ac:chgData name="Melanie Biggs" userId="e4e5f173-4dcc-4ddc-b4a8-0b2dd8dba9d6" providerId="ADAL" clId="{CA801DE2-47CD-4742-858B-0DDC11857B83}" dt="2021-03-31T16:23:14.098" v="951" actId="14100"/>
          <ac:spMkLst>
            <pc:docMk/>
            <pc:sldMk cId="693482635" sldId="261"/>
            <ac:spMk id="48" creationId="{C554FB3D-97B7-44F7-9753-286F041504BB}"/>
          </ac:spMkLst>
        </pc:spChg>
        <pc:spChg chg="add mod">
          <ac:chgData name="Melanie Biggs" userId="e4e5f173-4dcc-4ddc-b4a8-0b2dd8dba9d6" providerId="ADAL" clId="{CA801DE2-47CD-4742-858B-0DDC11857B83}" dt="2021-03-31T14:25:32.957" v="167" actId="14100"/>
          <ac:spMkLst>
            <pc:docMk/>
            <pc:sldMk cId="693482635" sldId="261"/>
            <ac:spMk id="57" creationId="{6E2C5441-2CD8-4C0C-B95B-5EA7E1C5D5BA}"/>
          </ac:spMkLst>
        </pc:spChg>
        <pc:spChg chg="add mod">
          <ac:chgData name="Melanie Biggs" userId="e4e5f173-4dcc-4ddc-b4a8-0b2dd8dba9d6" providerId="ADAL" clId="{CA801DE2-47CD-4742-858B-0DDC11857B83}" dt="2021-03-31T15:37:50.333" v="239" actId="1037"/>
          <ac:spMkLst>
            <pc:docMk/>
            <pc:sldMk cId="693482635" sldId="261"/>
            <ac:spMk id="59" creationId="{48A1E33E-2D1A-49F4-AE75-BCD0690485FB}"/>
          </ac:spMkLst>
        </pc:spChg>
        <pc:spChg chg="add mod">
          <ac:chgData name="Melanie Biggs" userId="e4e5f173-4dcc-4ddc-b4a8-0b2dd8dba9d6" providerId="ADAL" clId="{CA801DE2-47CD-4742-858B-0DDC11857B83}" dt="2021-03-31T15:37:17.665" v="218" actId="1076"/>
          <ac:spMkLst>
            <pc:docMk/>
            <pc:sldMk cId="693482635" sldId="261"/>
            <ac:spMk id="61" creationId="{78E8BDA3-0D7E-4723-BB87-EF44FEBC3350}"/>
          </ac:spMkLst>
        </pc:spChg>
        <pc:spChg chg="add mod">
          <ac:chgData name="Melanie Biggs" userId="e4e5f173-4dcc-4ddc-b4a8-0b2dd8dba9d6" providerId="ADAL" clId="{CA801DE2-47CD-4742-858B-0DDC11857B83}" dt="2021-03-31T16:16:38.478" v="915" actId="1076"/>
          <ac:spMkLst>
            <pc:docMk/>
            <pc:sldMk cId="693482635" sldId="261"/>
            <ac:spMk id="63" creationId="{783BEC74-4C13-48F6-AA1B-CE10064DE238}"/>
          </ac:spMkLst>
        </pc:spChg>
        <pc:spChg chg="add mod">
          <ac:chgData name="Melanie Biggs" userId="e4e5f173-4dcc-4ddc-b4a8-0b2dd8dba9d6" providerId="ADAL" clId="{CA801DE2-47CD-4742-858B-0DDC11857B83}" dt="2021-03-31T16:14:50.397" v="913" actId="1076"/>
          <ac:spMkLst>
            <pc:docMk/>
            <pc:sldMk cId="693482635" sldId="261"/>
            <ac:spMk id="64" creationId="{8AA46062-A8FE-4FD3-A762-BDBF5E6666EF}"/>
          </ac:spMkLst>
        </pc:spChg>
        <pc:spChg chg="add mod">
          <ac:chgData name="Melanie Biggs" userId="e4e5f173-4dcc-4ddc-b4a8-0b2dd8dba9d6" providerId="ADAL" clId="{CA801DE2-47CD-4742-858B-0DDC11857B83}" dt="2021-03-31T16:09:01.874" v="892" actId="1076"/>
          <ac:spMkLst>
            <pc:docMk/>
            <pc:sldMk cId="693482635" sldId="261"/>
            <ac:spMk id="65" creationId="{AFBAA04E-4D0B-4E16-9CFE-D91D4E65DD0E}"/>
          </ac:spMkLst>
        </pc:spChg>
        <pc:spChg chg="mod">
          <ac:chgData name="Melanie Biggs" userId="e4e5f173-4dcc-4ddc-b4a8-0b2dd8dba9d6" providerId="ADAL" clId="{CA801DE2-47CD-4742-858B-0DDC11857B83}" dt="2021-03-31T16:18:35.273" v="927" actId="404"/>
          <ac:spMkLst>
            <pc:docMk/>
            <pc:sldMk cId="693482635" sldId="261"/>
            <ac:spMk id="69" creationId="{278E9557-8850-4B29-8809-B80066390B85}"/>
          </ac:spMkLst>
        </pc:spChg>
        <pc:spChg chg="add mod">
          <ac:chgData name="Melanie Biggs" userId="e4e5f173-4dcc-4ddc-b4a8-0b2dd8dba9d6" providerId="ADAL" clId="{CA801DE2-47CD-4742-858B-0DDC11857B83}" dt="2021-03-31T16:22:30.873" v="949" actId="1076"/>
          <ac:spMkLst>
            <pc:docMk/>
            <pc:sldMk cId="693482635" sldId="261"/>
            <ac:spMk id="70" creationId="{C6287595-CE43-494E-868A-79C53C80871F}"/>
          </ac:spMkLst>
        </pc:spChg>
        <pc:spChg chg="add mod">
          <ac:chgData name="Melanie Biggs" userId="e4e5f173-4dcc-4ddc-b4a8-0b2dd8dba9d6" providerId="ADAL" clId="{CA801DE2-47CD-4742-858B-0DDC11857B83}" dt="2021-03-31T15:58:25.801" v="678" actId="14100"/>
          <ac:spMkLst>
            <pc:docMk/>
            <pc:sldMk cId="693482635" sldId="261"/>
            <ac:spMk id="71" creationId="{DD871464-AC6D-4C3A-8B9F-E941AB02543C}"/>
          </ac:spMkLst>
        </pc:spChg>
        <pc:spChg chg="add mod">
          <ac:chgData name="Melanie Biggs" userId="e4e5f173-4dcc-4ddc-b4a8-0b2dd8dba9d6" providerId="ADAL" clId="{CA801DE2-47CD-4742-858B-0DDC11857B83}" dt="2021-03-31T15:42:13.917" v="587" actId="14100"/>
          <ac:spMkLst>
            <pc:docMk/>
            <pc:sldMk cId="693482635" sldId="261"/>
            <ac:spMk id="72" creationId="{0A0A9AE8-8437-435F-AB8E-32B51F13B18D}"/>
          </ac:spMkLst>
        </pc:spChg>
        <pc:spChg chg="add mod">
          <ac:chgData name="Melanie Biggs" userId="e4e5f173-4dcc-4ddc-b4a8-0b2dd8dba9d6" providerId="ADAL" clId="{CA801DE2-47CD-4742-858B-0DDC11857B83}" dt="2021-03-31T16:22:12.818" v="948" actId="1036"/>
          <ac:spMkLst>
            <pc:docMk/>
            <pc:sldMk cId="693482635" sldId="261"/>
            <ac:spMk id="78" creationId="{86D651C4-6794-4605-A78B-CF14C4971EDB}"/>
          </ac:spMkLst>
        </pc:spChg>
        <pc:spChg chg="add mod">
          <ac:chgData name="Melanie Biggs" userId="e4e5f173-4dcc-4ddc-b4a8-0b2dd8dba9d6" providerId="ADAL" clId="{CA801DE2-47CD-4742-858B-0DDC11857B83}" dt="2021-03-31T16:16:45.950" v="917" actId="1076"/>
          <ac:spMkLst>
            <pc:docMk/>
            <pc:sldMk cId="693482635" sldId="261"/>
            <ac:spMk id="80" creationId="{342522CE-7A7C-4AF8-A05F-A40A9E9157EA}"/>
          </ac:spMkLst>
        </pc:spChg>
        <pc:spChg chg="add mod">
          <ac:chgData name="Melanie Biggs" userId="e4e5f173-4dcc-4ddc-b4a8-0b2dd8dba9d6" providerId="ADAL" clId="{CA801DE2-47CD-4742-858B-0DDC11857B83}" dt="2021-03-31T16:16:43.632" v="916" actId="14100"/>
          <ac:spMkLst>
            <pc:docMk/>
            <pc:sldMk cId="693482635" sldId="261"/>
            <ac:spMk id="81" creationId="{5A562746-E606-40BA-AC3A-B1B5214EFCC4}"/>
          </ac:spMkLst>
        </pc:spChg>
        <pc:spChg chg="add mod">
          <ac:chgData name="Melanie Biggs" userId="e4e5f173-4dcc-4ddc-b4a8-0b2dd8dba9d6" providerId="ADAL" clId="{CA801DE2-47CD-4742-858B-0DDC11857B83}" dt="2021-03-31T16:14:35.541" v="908" actId="14100"/>
          <ac:spMkLst>
            <pc:docMk/>
            <pc:sldMk cId="693482635" sldId="261"/>
            <ac:spMk id="83" creationId="{1247024F-F2D8-4685-A8F1-894F87E07224}"/>
          </ac:spMkLst>
        </pc:spChg>
        <pc:spChg chg="add mod">
          <ac:chgData name="Melanie Biggs" userId="e4e5f173-4dcc-4ddc-b4a8-0b2dd8dba9d6" providerId="ADAL" clId="{CA801DE2-47CD-4742-858B-0DDC11857B83}" dt="2021-03-31T16:14:43.471" v="912" actId="1036"/>
          <ac:spMkLst>
            <pc:docMk/>
            <pc:sldMk cId="693482635" sldId="261"/>
            <ac:spMk id="85" creationId="{EFFF03B7-2EA9-4CC2-9386-8866A90340F4}"/>
          </ac:spMkLst>
        </pc:spChg>
        <pc:spChg chg="add mod">
          <ac:chgData name="Melanie Biggs" userId="e4e5f173-4dcc-4ddc-b4a8-0b2dd8dba9d6" providerId="ADAL" clId="{CA801DE2-47CD-4742-858B-0DDC11857B83}" dt="2021-03-31T16:18:15.215" v="924" actId="14100"/>
          <ac:spMkLst>
            <pc:docMk/>
            <pc:sldMk cId="693482635" sldId="261"/>
            <ac:spMk id="86" creationId="{17714D76-1D07-4A83-BADA-31321605790C}"/>
          </ac:spMkLst>
        </pc:spChg>
        <pc:grpChg chg="add mod">
          <ac:chgData name="Melanie Biggs" userId="e4e5f173-4dcc-4ddc-b4a8-0b2dd8dba9d6" providerId="ADAL" clId="{CA801DE2-47CD-4742-858B-0DDC11857B83}" dt="2021-03-31T16:22:30.873" v="949" actId="1076"/>
          <ac:grpSpMkLst>
            <pc:docMk/>
            <pc:sldMk cId="693482635" sldId="261"/>
            <ac:grpSpMk id="67" creationId="{18823191-9AB9-4807-A964-0A431A2A92F8}"/>
          </ac:grpSpMkLst>
        </pc:grpChg>
        <pc:picChg chg="add del mod">
          <ac:chgData name="Melanie Biggs" userId="e4e5f173-4dcc-4ddc-b4a8-0b2dd8dba9d6" providerId="ADAL" clId="{CA801DE2-47CD-4742-858B-0DDC11857B83}" dt="2021-03-31T15:35:53.110" v="203" actId="478"/>
          <ac:picMkLst>
            <pc:docMk/>
            <pc:sldMk cId="693482635" sldId="261"/>
            <ac:picMk id="28" creationId="{71477AE9-B851-456B-B25C-546E6045C459}"/>
          </ac:picMkLst>
        </pc:picChg>
        <pc:picChg chg="add mod">
          <ac:chgData name="Melanie Biggs" userId="e4e5f173-4dcc-4ddc-b4a8-0b2dd8dba9d6" providerId="ADAL" clId="{CA801DE2-47CD-4742-858B-0DDC11857B83}" dt="2021-03-31T15:40:16.261" v="252" actId="1035"/>
          <ac:picMkLst>
            <pc:docMk/>
            <pc:sldMk cId="693482635" sldId="261"/>
            <ac:picMk id="30" creationId="{4DF060EA-F561-43B3-94EE-541B8250861E}"/>
          </ac:picMkLst>
        </pc:picChg>
        <pc:picChg chg="add mod modCrop">
          <ac:chgData name="Melanie Biggs" userId="e4e5f173-4dcc-4ddc-b4a8-0b2dd8dba9d6" providerId="ADAL" clId="{CA801DE2-47CD-4742-858B-0DDC11857B83}" dt="2021-03-31T16:23:48.929" v="952" actId="1076"/>
          <ac:picMkLst>
            <pc:docMk/>
            <pc:sldMk cId="693482635" sldId="261"/>
            <ac:picMk id="38" creationId="{C56DAB79-30D2-4F8B-B40A-97376E8D82A2}"/>
          </ac:picMkLst>
        </pc:picChg>
        <pc:picChg chg="add del mod">
          <ac:chgData name="Melanie Biggs" userId="e4e5f173-4dcc-4ddc-b4a8-0b2dd8dba9d6" providerId="ADAL" clId="{CA801DE2-47CD-4742-858B-0DDC11857B83}" dt="2021-03-31T15:58:14.950" v="672" actId="478"/>
          <ac:picMkLst>
            <pc:docMk/>
            <pc:sldMk cId="693482635" sldId="261"/>
            <ac:picMk id="46" creationId="{B5DCD0AF-EA14-4404-A76D-A358163321CF}"/>
          </ac:picMkLst>
        </pc:picChg>
        <pc:picChg chg="add mod">
          <ac:chgData name="Melanie Biggs" userId="e4e5f173-4dcc-4ddc-b4a8-0b2dd8dba9d6" providerId="ADAL" clId="{CA801DE2-47CD-4742-858B-0DDC11857B83}" dt="2021-03-31T16:17:01.311" v="918" actId="14100"/>
          <ac:picMkLst>
            <pc:docMk/>
            <pc:sldMk cId="693482635" sldId="261"/>
            <ac:picMk id="47" creationId="{36643D82-1826-4978-A7F3-DAC121BC7D14}"/>
          </ac:picMkLst>
        </pc:picChg>
        <pc:picChg chg="add mod">
          <ac:chgData name="Melanie Biggs" userId="e4e5f173-4dcc-4ddc-b4a8-0b2dd8dba9d6" providerId="ADAL" clId="{CA801DE2-47CD-4742-858B-0DDC11857B83}" dt="2021-03-31T16:19:06.940" v="933" actId="1036"/>
          <ac:picMkLst>
            <pc:docMk/>
            <pc:sldMk cId="693482635" sldId="261"/>
            <ac:picMk id="66" creationId="{DB1B5BFF-ED9E-42C2-814B-9834BFE783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BAA9-ADE7-42AD-9F9B-E43F88E1F58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1F95-A394-4267-A8F8-D50D4E87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0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BAA9-ADE7-42AD-9F9B-E43F88E1F58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1F95-A394-4267-A8F8-D50D4E87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5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BAA9-ADE7-42AD-9F9B-E43F88E1F58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1F95-A394-4267-A8F8-D50D4E87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1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BAA9-ADE7-42AD-9F9B-E43F88E1F58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1F95-A394-4267-A8F8-D50D4E87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24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BAA9-ADE7-42AD-9F9B-E43F88E1F58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1F95-A394-4267-A8F8-D50D4E87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11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BAA9-ADE7-42AD-9F9B-E43F88E1F58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1F95-A394-4267-A8F8-D50D4E87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2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BAA9-ADE7-42AD-9F9B-E43F88E1F58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1F95-A394-4267-A8F8-D50D4E87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BAA9-ADE7-42AD-9F9B-E43F88E1F58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1F95-A394-4267-A8F8-D50D4E87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5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BAA9-ADE7-42AD-9F9B-E43F88E1F58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1F95-A394-4267-A8F8-D50D4E87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98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BAA9-ADE7-42AD-9F9B-E43F88E1F58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1F95-A394-4267-A8F8-D50D4E87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87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BAA9-ADE7-42AD-9F9B-E43F88E1F58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1F95-A394-4267-A8F8-D50D4E87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9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1BAA9-ADE7-42AD-9F9B-E43F88E1F587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1F95-A394-4267-A8F8-D50D4E87D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0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0CD17807-47B4-44A8-87DA-2DA945923876}"/>
              </a:ext>
            </a:extLst>
          </p:cNvPr>
          <p:cNvSpPr/>
          <p:nvPr/>
        </p:nvSpPr>
        <p:spPr>
          <a:xfrm>
            <a:off x="3651544" y="464127"/>
            <a:ext cx="3290653" cy="277290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5910" y="103031"/>
            <a:ext cx="481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B6 – Inheritance, Variation and Evolution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910" y="110651"/>
            <a:ext cx="9617688" cy="35586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15910" y="466514"/>
            <a:ext cx="3527086" cy="181847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46A7C31-10E6-431D-ABEA-1BCCCB3B2412}"/>
              </a:ext>
            </a:extLst>
          </p:cNvPr>
          <p:cNvSpPr txBox="1"/>
          <p:nvPr/>
        </p:nvSpPr>
        <p:spPr>
          <a:xfrm>
            <a:off x="3658835" y="3291792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Genetic Inheritance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2B1EAB-DBA4-4F75-9DD9-1C8B10EE6611}"/>
              </a:ext>
            </a:extLst>
          </p:cNvPr>
          <p:cNvSpPr txBox="1"/>
          <p:nvPr/>
        </p:nvSpPr>
        <p:spPr>
          <a:xfrm>
            <a:off x="112524" y="4903659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Inherited Disorders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4C6B4B7-E8D4-490F-B384-F296B0D4EA4A}"/>
              </a:ext>
            </a:extLst>
          </p:cNvPr>
          <p:cNvSpPr txBox="1"/>
          <p:nvPr/>
        </p:nvSpPr>
        <p:spPr>
          <a:xfrm>
            <a:off x="6994523" y="523529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Sex determination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80CAFA0-2EB5-4D7E-8FCF-FD873F0861B3}"/>
              </a:ext>
            </a:extLst>
          </p:cNvPr>
          <p:cNvSpPr/>
          <p:nvPr/>
        </p:nvSpPr>
        <p:spPr>
          <a:xfrm>
            <a:off x="115911" y="2284986"/>
            <a:ext cx="3527086" cy="259835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4A1CF72-C8E1-48A0-8AC9-78795147F6BC}"/>
              </a:ext>
            </a:extLst>
          </p:cNvPr>
          <p:cNvSpPr txBox="1"/>
          <p:nvPr/>
        </p:nvSpPr>
        <p:spPr>
          <a:xfrm>
            <a:off x="115907" y="466514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Asexual vs Sexual Reproduction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A36239E-876D-468D-8F32-786B7CAAC5F5}"/>
              </a:ext>
            </a:extLst>
          </p:cNvPr>
          <p:cNvSpPr txBox="1"/>
          <p:nvPr/>
        </p:nvSpPr>
        <p:spPr>
          <a:xfrm>
            <a:off x="141654" y="2296789"/>
            <a:ext cx="2047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DNA and the Genome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8236D6AD-AE9A-44CB-AC7A-745FB6935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50" t="45424" r="67236" b="48228"/>
          <a:stretch/>
        </p:blipFill>
        <p:spPr>
          <a:xfrm>
            <a:off x="2033470" y="2326505"/>
            <a:ext cx="1445351" cy="418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F892CC-A35E-4D2A-BDE6-302938353953}"/>
              </a:ext>
            </a:extLst>
          </p:cNvPr>
          <p:cNvSpPr txBox="1"/>
          <p:nvPr/>
        </p:nvSpPr>
        <p:spPr>
          <a:xfrm>
            <a:off x="1528100" y="920136"/>
            <a:ext cx="165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Gametes in animals: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Egg and sperm.</a:t>
            </a:r>
          </a:p>
          <a:p>
            <a:r>
              <a:rPr lang="en-GB" sz="1100" dirty="0">
                <a:solidFill>
                  <a:srgbClr val="002060"/>
                </a:solidFill>
              </a:rPr>
              <a:t>Gametes in plants: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Egg and pollen.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26252D-4A60-439A-81CB-BDED7A07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4927" y="729604"/>
            <a:ext cx="883907" cy="984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09951D-7643-43CB-A94B-E6BA14F10E1A}"/>
              </a:ext>
            </a:extLst>
          </p:cNvPr>
          <p:cNvSpPr txBox="1"/>
          <p:nvPr/>
        </p:nvSpPr>
        <p:spPr>
          <a:xfrm>
            <a:off x="1528101" y="1682434"/>
            <a:ext cx="20709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Two parents,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Mixing of genetic information,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Meiosis involved.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EEB26C-C00E-473B-B913-F89077941E5A}"/>
              </a:ext>
            </a:extLst>
          </p:cNvPr>
          <p:cNvCxnSpPr>
            <a:cxnSpLocks/>
          </p:cNvCxnSpPr>
          <p:nvPr/>
        </p:nvCxnSpPr>
        <p:spPr>
          <a:xfrm>
            <a:off x="1510708" y="817565"/>
            <a:ext cx="0" cy="123049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01F7E0-E406-44D2-9200-DC9198463089}"/>
              </a:ext>
            </a:extLst>
          </p:cNvPr>
          <p:cNvSpPr txBox="1"/>
          <p:nvPr/>
        </p:nvSpPr>
        <p:spPr>
          <a:xfrm>
            <a:off x="1690662" y="691497"/>
            <a:ext cx="1788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Sexual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583E3D8-55BA-4767-BD2D-54EBDCEE126C}"/>
              </a:ext>
            </a:extLst>
          </p:cNvPr>
          <p:cNvSpPr txBox="1"/>
          <p:nvPr/>
        </p:nvSpPr>
        <p:spPr>
          <a:xfrm>
            <a:off x="165003" y="691497"/>
            <a:ext cx="1147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Asexual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C4BF5A1-FDB1-4C76-A9E1-13ABDA6D3BB7}"/>
              </a:ext>
            </a:extLst>
          </p:cNvPr>
          <p:cNvSpPr txBox="1"/>
          <p:nvPr/>
        </p:nvSpPr>
        <p:spPr>
          <a:xfrm>
            <a:off x="115908" y="940066"/>
            <a:ext cx="1479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One parent,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No gametes,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Genetically identical offspring,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Only mitosis involved.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2DF8F27-6F7A-4AAE-A93C-0D1D01194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5" r="-1138"/>
          <a:stretch/>
        </p:blipFill>
        <p:spPr bwMode="auto">
          <a:xfrm>
            <a:off x="3748400" y="591551"/>
            <a:ext cx="2092559" cy="263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1770828-8082-4E1A-B8A8-EB8F0A2179D5}"/>
              </a:ext>
            </a:extLst>
          </p:cNvPr>
          <p:cNvSpPr txBox="1"/>
          <p:nvPr/>
        </p:nvSpPr>
        <p:spPr>
          <a:xfrm>
            <a:off x="3670328" y="490759"/>
            <a:ext cx="8021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Meiosis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BD7E5D-511B-4577-9C55-420FCCBF6B20}"/>
              </a:ext>
            </a:extLst>
          </p:cNvPr>
          <p:cNvSpPr txBox="1"/>
          <p:nvPr/>
        </p:nvSpPr>
        <p:spPr>
          <a:xfrm>
            <a:off x="5599336" y="2193406"/>
            <a:ext cx="1075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divides twice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0E32284-30A1-470D-B8D4-B96E8DA53F6B}"/>
              </a:ext>
            </a:extLst>
          </p:cNvPr>
          <p:cNvSpPr txBox="1"/>
          <p:nvPr/>
        </p:nvSpPr>
        <p:spPr>
          <a:xfrm>
            <a:off x="5720910" y="2680223"/>
            <a:ext cx="12212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unique gametes</a:t>
            </a:r>
          </a:p>
          <a:p>
            <a:r>
              <a:rPr lang="en-GB" sz="1100" b="1" dirty="0">
                <a:solidFill>
                  <a:srgbClr val="002060"/>
                </a:solidFill>
              </a:rPr>
              <a:t>(half the number of chromosomes)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30C17BC-FC01-4FDE-87D9-3994C675A9C4}"/>
              </a:ext>
            </a:extLst>
          </p:cNvPr>
          <p:cNvSpPr txBox="1"/>
          <p:nvPr/>
        </p:nvSpPr>
        <p:spPr>
          <a:xfrm>
            <a:off x="4843815" y="1155814"/>
            <a:ext cx="10757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DNA is copied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63347B-7B3F-42A8-B3E4-62C0465E9DAB}"/>
              </a:ext>
            </a:extLst>
          </p:cNvPr>
          <p:cNvSpPr txBox="1"/>
          <p:nvPr/>
        </p:nvSpPr>
        <p:spPr>
          <a:xfrm>
            <a:off x="142132" y="2613463"/>
            <a:ext cx="1788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Double stranded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Double helix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Polymer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912BA1D-CC75-4D37-9483-2B7261E4F913}"/>
              </a:ext>
            </a:extLst>
          </p:cNvPr>
          <p:cNvCxnSpPr>
            <a:cxnSpLocks/>
          </p:cNvCxnSpPr>
          <p:nvPr/>
        </p:nvCxnSpPr>
        <p:spPr>
          <a:xfrm flipV="1">
            <a:off x="1297581" y="2598017"/>
            <a:ext cx="653033" cy="29751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E34DB50F-FB44-413F-AECE-3F61E6041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79809" y="3068351"/>
            <a:ext cx="489999" cy="103858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245C5E5-DD08-4335-8ACC-6DF797B57679}"/>
              </a:ext>
            </a:extLst>
          </p:cNvPr>
          <p:cNvSpPr txBox="1"/>
          <p:nvPr/>
        </p:nvSpPr>
        <p:spPr>
          <a:xfrm>
            <a:off x="1206141" y="3130729"/>
            <a:ext cx="2492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Gene</a:t>
            </a:r>
            <a:r>
              <a:rPr lang="en-GB" sz="1100" dirty="0">
                <a:solidFill>
                  <a:srgbClr val="002060"/>
                </a:solidFill>
              </a:rPr>
              <a:t> – a </a:t>
            </a:r>
            <a:r>
              <a:rPr lang="en-US" sz="1100" dirty="0">
                <a:solidFill>
                  <a:srgbClr val="002060"/>
                </a:solidFill>
              </a:rPr>
              <a:t>small section of DNA on a chromosome that codes for a particular sequence of amino acids, to make a protein.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076B0B-686D-4EEF-A384-2D7F6BB12B77}"/>
              </a:ext>
            </a:extLst>
          </p:cNvPr>
          <p:cNvSpPr/>
          <p:nvPr/>
        </p:nvSpPr>
        <p:spPr>
          <a:xfrm>
            <a:off x="165003" y="3924300"/>
            <a:ext cx="343850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rgbClr val="002060"/>
                </a:solidFill>
              </a:rPr>
              <a:t>Human Genome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search for genes linked to different types of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understanding and treatment of inherited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2060"/>
                </a:solidFill>
              </a:rPr>
              <a:t>use in tracing human migration patterns from the past.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090D232-5F33-4886-BBEF-1653B23F40DA}"/>
              </a:ext>
            </a:extLst>
          </p:cNvPr>
          <p:cNvSpPr/>
          <p:nvPr/>
        </p:nvSpPr>
        <p:spPr>
          <a:xfrm>
            <a:off x="112524" y="4883339"/>
            <a:ext cx="3539020" cy="182533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4" descr="Kiddushin 25a ~ Polydactyly — Talmudology">
            <a:extLst>
              <a:ext uri="{FF2B5EF4-FFF2-40B4-BE49-F238E27FC236}">
                <a16:creationId xmlns:a16="http://schemas.microsoft.com/office/drawing/2014/main" id="{9EDE85CA-7348-49E9-A741-F68FE593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16" y="5364390"/>
            <a:ext cx="797972" cy="1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9AD6501-346F-4241-BEF0-48D17C7F0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332" y="5512414"/>
            <a:ext cx="845237" cy="98610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64361ED-90C4-4ED6-96AF-FFF5F66C49DC}"/>
              </a:ext>
            </a:extLst>
          </p:cNvPr>
          <p:cNvSpPr txBox="1"/>
          <p:nvPr/>
        </p:nvSpPr>
        <p:spPr>
          <a:xfrm>
            <a:off x="1015682" y="5184567"/>
            <a:ext cx="16191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rgbClr val="002060"/>
                </a:solidFill>
              </a:rPr>
              <a:t>Polydactyly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Dominant allele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Extra fingers or toes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7B36D50-1192-4699-93B5-874500DDF059}"/>
              </a:ext>
            </a:extLst>
          </p:cNvPr>
          <p:cNvSpPr txBox="1"/>
          <p:nvPr/>
        </p:nvSpPr>
        <p:spPr>
          <a:xfrm>
            <a:off x="1066357" y="5708070"/>
            <a:ext cx="18437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rgbClr val="002060"/>
                </a:solidFill>
              </a:rPr>
              <a:t>Cystic Fibrosis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Recessive allele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Disorder of cell membranes (excess mucus production)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38AC24-4E48-4C2C-A761-5DCCEF24EB1C}"/>
              </a:ext>
            </a:extLst>
          </p:cNvPr>
          <p:cNvSpPr txBox="1"/>
          <p:nvPr/>
        </p:nvSpPr>
        <p:spPr>
          <a:xfrm>
            <a:off x="2305731" y="5061207"/>
            <a:ext cx="767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02060"/>
                </a:solidFill>
              </a:rPr>
              <a:t>healthy airway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46628B9-8354-470E-9C57-360DBB52C2A9}"/>
              </a:ext>
            </a:extLst>
          </p:cNvPr>
          <p:cNvSpPr txBox="1"/>
          <p:nvPr/>
        </p:nvSpPr>
        <p:spPr>
          <a:xfrm>
            <a:off x="2931433" y="5059074"/>
            <a:ext cx="767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002060"/>
                </a:solidFill>
              </a:rPr>
              <a:t>CF </a:t>
            </a:r>
          </a:p>
          <a:p>
            <a:pPr algn="ctr"/>
            <a:r>
              <a:rPr lang="en-GB" sz="1100" b="1" dirty="0">
                <a:solidFill>
                  <a:srgbClr val="002060"/>
                </a:solidFill>
              </a:rPr>
              <a:t>airway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87B8EF4-8739-4BA9-A07D-A70EC5410058}"/>
              </a:ext>
            </a:extLst>
          </p:cNvPr>
          <p:cNvSpPr/>
          <p:nvPr/>
        </p:nvSpPr>
        <p:spPr>
          <a:xfrm>
            <a:off x="3642996" y="3237919"/>
            <a:ext cx="6090602" cy="347075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4EF1003-365C-4FED-8EB9-8F94F1A2982B}"/>
              </a:ext>
            </a:extLst>
          </p:cNvPr>
          <p:cNvSpPr/>
          <p:nvPr/>
        </p:nvSpPr>
        <p:spPr>
          <a:xfrm>
            <a:off x="6942197" y="465014"/>
            <a:ext cx="2791401" cy="277290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9868BFD-45EB-4AA6-A757-B47C644BF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53348"/>
              </p:ext>
            </p:extLst>
          </p:nvPr>
        </p:nvGraphicFramePr>
        <p:xfrm>
          <a:off x="7570474" y="1184359"/>
          <a:ext cx="1932522" cy="185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174">
                  <a:extLst>
                    <a:ext uri="{9D8B030D-6E8A-4147-A177-3AD203B41FA5}">
                      <a16:colId xmlns:a16="http://schemas.microsoft.com/office/drawing/2014/main" val="229179347"/>
                    </a:ext>
                  </a:extLst>
                </a:gridCol>
                <a:gridCol w="644174">
                  <a:extLst>
                    <a:ext uri="{9D8B030D-6E8A-4147-A177-3AD203B41FA5}">
                      <a16:colId xmlns:a16="http://schemas.microsoft.com/office/drawing/2014/main" val="1294043944"/>
                    </a:ext>
                  </a:extLst>
                </a:gridCol>
                <a:gridCol w="644174">
                  <a:extLst>
                    <a:ext uri="{9D8B030D-6E8A-4147-A177-3AD203B41FA5}">
                      <a16:colId xmlns:a16="http://schemas.microsoft.com/office/drawing/2014/main" val="3737843502"/>
                    </a:ext>
                  </a:extLst>
                </a:gridCol>
              </a:tblGrid>
              <a:tr h="6180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448635"/>
                  </a:ext>
                </a:extLst>
              </a:tr>
              <a:tr h="6180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9287153"/>
                  </a:ext>
                </a:extLst>
              </a:tr>
              <a:tr h="6180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29709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47BBD5B-0C63-4EFA-B7FF-8194B4326AA5}"/>
              </a:ext>
            </a:extLst>
          </p:cNvPr>
          <p:cNvSpPr txBox="1"/>
          <p:nvPr/>
        </p:nvSpPr>
        <p:spPr>
          <a:xfrm>
            <a:off x="7046912" y="850555"/>
            <a:ext cx="1330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Female = XX</a:t>
            </a:r>
          </a:p>
          <a:p>
            <a:r>
              <a:rPr lang="en-GB" sz="1100" dirty="0">
                <a:solidFill>
                  <a:srgbClr val="002060"/>
                </a:solidFill>
              </a:rPr>
              <a:t>Male = XY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95766-8FE1-4954-B36A-845A39F0BABC}"/>
              </a:ext>
            </a:extLst>
          </p:cNvPr>
          <p:cNvSpPr txBox="1"/>
          <p:nvPr/>
        </p:nvSpPr>
        <p:spPr>
          <a:xfrm>
            <a:off x="6898137" y="2224332"/>
            <a:ext cx="904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mother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03A276-7CDB-4652-9172-75E8A94B46D1}"/>
              </a:ext>
            </a:extLst>
          </p:cNvPr>
          <p:cNvSpPr txBox="1"/>
          <p:nvPr/>
        </p:nvSpPr>
        <p:spPr>
          <a:xfrm>
            <a:off x="8556301" y="899533"/>
            <a:ext cx="904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father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1521B-D3DA-4A96-B254-FC4B075ECAE1}"/>
              </a:ext>
            </a:extLst>
          </p:cNvPr>
          <p:cNvSpPr txBox="1"/>
          <p:nvPr/>
        </p:nvSpPr>
        <p:spPr>
          <a:xfrm>
            <a:off x="7790167" y="1926395"/>
            <a:ext cx="60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190450-DD45-4034-A43E-219164A9E359}"/>
              </a:ext>
            </a:extLst>
          </p:cNvPr>
          <p:cNvSpPr txBox="1"/>
          <p:nvPr/>
        </p:nvSpPr>
        <p:spPr>
          <a:xfrm>
            <a:off x="7790167" y="2516269"/>
            <a:ext cx="58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07EB05-73F6-4FE6-85D8-13FBAE6A9C67}"/>
              </a:ext>
            </a:extLst>
          </p:cNvPr>
          <p:cNvSpPr txBox="1"/>
          <p:nvPr/>
        </p:nvSpPr>
        <p:spPr>
          <a:xfrm>
            <a:off x="8377899" y="1379487"/>
            <a:ext cx="55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C47E5-EF12-405F-A7F2-00E12F9905EA}"/>
              </a:ext>
            </a:extLst>
          </p:cNvPr>
          <p:cNvSpPr txBox="1"/>
          <p:nvPr/>
        </p:nvSpPr>
        <p:spPr>
          <a:xfrm>
            <a:off x="9019788" y="1373179"/>
            <a:ext cx="55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EA9782-C267-4BDC-92AD-60A3A5EC1EF4}"/>
              </a:ext>
            </a:extLst>
          </p:cNvPr>
          <p:cNvSpPr txBox="1"/>
          <p:nvPr/>
        </p:nvSpPr>
        <p:spPr>
          <a:xfrm>
            <a:off x="8300725" y="1898402"/>
            <a:ext cx="55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XX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2576C00-9CBC-4727-86A5-E674425B5F3E}"/>
              </a:ext>
            </a:extLst>
          </p:cNvPr>
          <p:cNvSpPr txBox="1"/>
          <p:nvPr/>
        </p:nvSpPr>
        <p:spPr>
          <a:xfrm>
            <a:off x="8300725" y="2510081"/>
            <a:ext cx="55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XX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5B759C8-9DD4-4EAC-AB07-BFB3B4D720A2}"/>
              </a:ext>
            </a:extLst>
          </p:cNvPr>
          <p:cNvSpPr txBox="1"/>
          <p:nvPr/>
        </p:nvSpPr>
        <p:spPr>
          <a:xfrm>
            <a:off x="8968896" y="1899338"/>
            <a:ext cx="55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XY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90E3CA-0B41-4670-82FA-44652BDB26ED}"/>
              </a:ext>
            </a:extLst>
          </p:cNvPr>
          <p:cNvSpPr txBox="1"/>
          <p:nvPr/>
        </p:nvSpPr>
        <p:spPr>
          <a:xfrm>
            <a:off x="8964282" y="2513996"/>
            <a:ext cx="5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XY</a:t>
            </a:r>
          </a:p>
        </p:txBody>
      </p:sp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20EF7468-2E43-4F41-959F-B5C4F977F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47088"/>
              </p:ext>
            </p:extLst>
          </p:nvPr>
        </p:nvGraphicFramePr>
        <p:xfrm>
          <a:off x="6025094" y="3351297"/>
          <a:ext cx="3602038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713">
                  <a:extLst>
                    <a:ext uri="{9D8B030D-6E8A-4147-A177-3AD203B41FA5}">
                      <a16:colId xmlns:a16="http://schemas.microsoft.com/office/drawing/2014/main" val="2570677443"/>
                    </a:ext>
                  </a:extLst>
                </a:gridCol>
                <a:gridCol w="2705325">
                  <a:extLst>
                    <a:ext uri="{9D8B030D-6E8A-4147-A177-3AD203B41FA5}">
                      <a16:colId xmlns:a16="http://schemas.microsoft.com/office/drawing/2014/main" val="2948396286"/>
                    </a:ext>
                  </a:extLst>
                </a:gridCol>
              </a:tblGrid>
              <a:tr h="154559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2060"/>
                          </a:solidFill>
                        </a:rPr>
                        <a:t>Allele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2060"/>
                          </a:solidFill>
                        </a:rPr>
                        <a:t>A form or version of a gene.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48777"/>
                  </a:ext>
                </a:extLst>
              </a:tr>
              <a:tr h="154559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2060"/>
                          </a:solidFill>
                        </a:rPr>
                        <a:t>Dominant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2060"/>
                          </a:solidFill>
                        </a:rPr>
                        <a:t>Only one copy of the allele is needed for the trait to be expressed. (CAPITAL)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133913"/>
                  </a:ext>
                </a:extLst>
              </a:tr>
              <a:tr h="154559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2060"/>
                          </a:solidFill>
                        </a:rPr>
                        <a:t>Recessive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</a:rPr>
                        <a:t>Two copies of the alleles are needed for the trait to be expressed. (lowercase)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195170"/>
                  </a:ext>
                </a:extLst>
              </a:tr>
              <a:tr h="154559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2060"/>
                          </a:solidFill>
                        </a:rPr>
                        <a:t>Homozygous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2060"/>
                          </a:solidFill>
                        </a:rPr>
                        <a:t>Two of the same allele.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584247"/>
                  </a:ext>
                </a:extLst>
              </a:tr>
              <a:tr h="154559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2060"/>
                          </a:solidFill>
                        </a:rPr>
                        <a:t>Heterozygous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2060"/>
                          </a:solidFill>
                        </a:rPr>
                        <a:t>Two different alleles.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75739"/>
                  </a:ext>
                </a:extLst>
              </a:tr>
              <a:tr h="154559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2060"/>
                          </a:solidFill>
                        </a:rPr>
                        <a:t>Genotype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2060"/>
                          </a:solidFill>
                        </a:rPr>
                        <a:t>The combination of alleles in the genome.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54565"/>
                  </a:ext>
                </a:extLst>
              </a:tr>
              <a:tr h="154559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2060"/>
                          </a:solidFill>
                        </a:rPr>
                        <a:t>Phenotype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rgbClr val="002060"/>
                          </a:solidFill>
                        </a:rPr>
                        <a:t>The physical expression of the genotype.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4146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F7EA79C-9742-4C69-9805-815D9EDC5E9E}"/>
              </a:ext>
            </a:extLst>
          </p:cNvPr>
          <p:cNvSpPr txBox="1"/>
          <p:nvPr/>
        </p:nvSpPr>
        <p:spPr>
          <a:xfrm>
            <a:off x="3687957" y="3605757"/>
            <a:ext cx="240681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2060"/>
                </a:solidFill>
              </a:rPr>
              <a:t>Most characteristics </a:t>
            </a:r>
            <a:r>
              <a:rPr lang="en-GB" sz="1050" dirty="0">
                <a:solidFill>
                  <a:srgbClr val="002060"/>
                </a:solidFill>
              </a:rPr>
              <a:t>- multiple genes interacting.</a:t>
            </a:r>
          </a:p>
          <a:p>
            <a:endParaRPr lang="en-GB" sz="1050" dirty="0">
              <a:solidFill>
                <a:srgbClr val="002060"/>
              </a:solidFill>
            </a:endParaRPr>
          </a:p>
          <a:p>
            <a:r>
              <a:rPr lang="en-GB" sz="1050" b="1" dirty="0">
                <a:solidFill>
                  <a:srgbClr val="002060"/>
                </a:solidFill>
              </a:rPr>
              <a:t>Single gene control </a:t>
            </a:r>
            <a:r>
              <a:rPr lang="en-GB" sz="1050" dirty="0">
                <a:solidFill>
                  <a:srgbClr val="002060"/>
                </a:solidFill>
              </a:rPr>
              <a:t>– fur colour in mice and colour blindness in humans. </a:t>
            </a:r>
          </a:p>
        </p:txBody>
      </p:sp>
      <p:graphicFrame>
        <p:nvGraphicFramePr>
          <p:cNvPr id="60" name="Table 4">
            <a:extLst>
              <a:ext uri="{FF2B5EF4-FFF2-40B4-BE49-F238E27FC236}">
                <a16:creationId xmlns:a16="http://schemas.microsoft.com/office/drawing/2014/main" id="{8BC4F290-D01B-488C-A555-E4E029C91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40207"/>
              </p:ext>
            </p:extLst>
          </p:nvPr>
        </p:nvGraphicFramePr>
        <p:xfrm>
          <a:off x="4029939" y="4883339"/>
          <a:ext cx="1720348" cy="166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29179347"/>
                    </a:ext>
                  </a:extLst>
                </a:gridCol>
                <a:gridCol w="644174">
                  <a:extLst>
                    <a:ext uri="{9D8B030D-6E8A-4147-A177-3AD203B41FA5}">
                      <a16:colId xmlns:a16="http://schemas.microsoft.com/office/drawing/2014/main" val="1294043944"/>
                    </a:ext>
                  </a:extLst>
                </a:gridCol>
                <a:gridCol w="644174">
                  <a:extLst>
                    <a:ext uri="{9D8B030D-6E8A-4147-A177-3AD203B41FA5}">
                      <a16:colId xmlns:a16="http://schemas.microsoft.com/office/drawing/2014/main" val="37378435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448635"/>
                  </a:ext>
                </a:extLst>
              </a:tr>
              <a:tr h="6180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928715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2970956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ABF1E327-27E3-45C6-974A-A6F45E78DE2B}"/>
              </a:ext>
            </a:extLst>
          </p:cNvPr>
          <p:cNvSpPr txBox="1"/>
          <p:nvPr/>
        </p:nvSpPr>
        <p:spPr>
          <a:xfrm rot="16200000">
            <a:off x="3405622" y="5678010"/>
            <a:ext cx="90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mother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8C9005-9007-4328-B417-26A4ABE330F0}"/>
              </a:ext>
            </a:extLst>
          </p:cNvPr>
          <p:cNvSpPr txBox="1"/>
          <p:nvPr/>
        </p:nvSpPr>
        <p:spPr>
          <a:xfrm>
            <a:off x="4816670" y="4602802"/>
            <a:ext cx="90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father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438F41-A114-4A34-93EB-EBCE01EEEA26}"/>
              </a:ext>
            </a:extLst>
          </p:cNvPr>
          <p:cNvSpPr txBox="1"/>
          <p:nvPr/>
        </p:nvSpPr>
        <p:spPr>
          <a:xfrm>
            <a:off x="5989148" y="5663369"/>
            <a:ext cx="36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</a:rPr>
              <a:t>A heterozygous mother and a homozygous blue eyed father have a child, the probability of having a child with blue eyes is </a:t>
            </a:r>
            <a:r>
              <a:rPr lang="en-GB" sz="1200" u="sng" dirty="0">
                <a:solidFill>
                  <a:srgbClr val="002060"/>
                </a:solidFill>
              </a:rPr>
              <a:t>50%</a:t>
            </a:r>
            <a:r>
              <a:rPr lang="en-GB" sz="12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433DBE-F9AB-40C5-B6D0-963F45C80EAE}"/>
              </a:ext>
            </a:extLst>
          </p:cNvPr>
          <p:cNvSpPr txBox="1"/>
          <p:nvPr/>
        </p:nvSpPr>
        <p:spPr>
          <a:xfrm>
            <a:off x="4638715" y="4911361"/>
            <a:ext cx="55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78C6AB-7293-4286-8BB3-E9DAED2251F6}"/>
              </a:ext>
            </a:extLst>
          </p:cNvPr>
          <p:cNvSpPr txBox="1"/>
          <p:nvPr/>
        </p:nvSpPr>
        <p:spPr>
          <a:xfrm>
            <a:off x="5247491" y="4903659"/>
            <a:ext cx="55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22D4F39-8978-4B80-9F15-E0C88F759A88}"/>
              </a:ext>
            </a:extLst>
          </p:cNvPr>
          <p:cNvSpPr txBox="1"/>
          <p:nvPr/>
        </p:nvSpPr>
        <p:spPr>
          <a:xfrm>
            <a:off x="4051176" y="6066394"/>
            <a:ext cx="55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49C7B4-1E3B-4BA5-B5BD-674CFE0685A5}"/>
              </a:ext>
            </a:extLst>
          </p:cNvPr>
          <p:cNvSpPr txBox="1"/>
          <p:nvPr/>
        </p:nvSpPr>
        <p:spPr>
          <a:xfrm>
            <a:off x="4038485" y="5424627"/>
            <a:ext cx="55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F0C0F8-9863-4B6A-A3F5-33F33F5B4B73}"/>
              </a:ext>
            </a:extLst>
          </p:cNvPr>
          <p:cNvSpPr txBox="1"/>
          <p:nvPr/>
        </p:nvSpPr>
        <p:spPr>
          <a:xfrm>
            <a:off x="4540299" y="5421089"/>
            <a:ext cx="55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Bb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534A9BF-62C7-4A15-B078-7B60FEF83533}"/>
              </a:ext>
            </a:extLst>
          </p:cNvPr>
          <p:cNvSpPr txBox="1"/>
          <p:nvPr/>
        </p:nvSpPr>
        <p:spPr>
          <a:xfrm>
            <a:off x="5171173" y="5421089"/>
            <a:ext cx="55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Bb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59CB2D5-1B82-4D9C-B0F1-6DF769745C9F}"/>
              </a:ext>
            </a:extLst>
          </p:cNvPr>
          <p:cNvSpPr txBox="1"/>
          <p:nvPr/>
        </p:nvSpPr>
        <p:spPr>
          <a:xfrm>
            <a:off x="4570218" y="6072582"/>
            <a:ext cx="55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bb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29BA1FC-B927-4594-AB02-64FAE37D8BDF}"/>
              </a:ext>
            </a:extLst>
          </p:cNvPr>
          <p:cNvSpPr txBox="1"/>
          <p:nvPr/>
        </p:nvSpPr>
        <p:spPr>
          <a:xfrm>
            <a:off x="5191456" y="6066394"/>
            <a:ext cx="55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bb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9943AC-A7F1-4520-9606-A0E36A270EAC}"/>
              </a:ext>
            </a:extLst>
          </p:cNvPr>
          <p:cNvSpPr/>
          <p:nvPr/>
        </p:nvSpPr>
        <p:spPr>
          <a:xfrm>
            <a:off x="4452638" y="5951209"/>
            <a:ext cx="1328402" cy="61453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E3C3A5-2280-4775-96F6-FCA2BD7F3034}"/>
              </a:ext>
            </a:extLst>
          </p:cNvPr>
          <p:cNvCxnSpPr/>
          <p:nvPr/>
        </p:nvCxnSpPr>
        <p:spPr>
          <a:xfrm flipH="1">
            <a:off x="5919599" y="6376059"/>
            <a:ext cx="1170907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75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0CD17807-47B4-44A8-87DA-2DA945923876}"/>
              </a:ext>
            </a:extLst>
          </p:cNvPr>
          <p:cNvSpPr/>
          <p:nvPr/>
        </p:nvSpPr>
        <p:spPr>
          <a:xfrm>
            <a:off x="3651544" y="464127"/>
            <a:ext cx="3290653" cy="277290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5910" y="103031"/>
            <a:ext cx="481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B6 – Inheritance, Variation and Evolution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910" y="110651"/>
            <a:ext cx="9617688" cy="35586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15910" y="466514"/>
            <a:ext cx="3527086" cy="181847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46A7C31-10E6-431D-ABEA-1BCCCB3B2412}"/>
              </a:ext>
            </a:extLst>
          </p:cNvPr>
          <p:cNvSpPr txBox="1"/>
          <p:nvPr/>
        </p:nvSpPr>
        <p:spPr>
          <a:xfrm>
            <a:off x="3658835" y="3291792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Genetic Inheritance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2B1EAB-DBA4-4F75-9DD9-1C8B10EE6611}"/>
              </a:ext>
            </a:extLst>
          </p:cNvPr>
          <p:cNvSpPr txBox="1"/>
          <p:nvPr/>
        </p:nvSpPr>
        <p:spPr>
          <a:xfrm>
            <a:off x="112524" y="4903659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Inherited Disorders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4C6B4B7-E8D4-490F-B384-F296B0D4EA4A}"/>
              </a:ext>
            </a:extLst>
          </p:cNvPr>
          <p:cNvSpPr txBox="1"/>
          <p:nvPr/>
        </p:nvSpPr>
        <p:spPr>
          <a:xfrm>
            <a:off x="6950744" y="490759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Sex determination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80CAFA0-2EB5-4D7E-8FCF-FD873F0861B3}"/>
              </a:ext>
            </a:extLst>
          </p:cNvPr>
          <p:cNvSpPr/>
          <p:nvPr/>
        </p:nvSpPr>
        <p:spPr>
          <a:xfrm>
            <a:off x="115911" y="2284986"/>
            <a:ext cx="3527086" cy="259835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4A1CF72-C8E1-48A0-8AC9-78795147F6BC}"/>
              </a:ext>
            </a:extLst>
          </p:cNvPr>
          <p:cNvSpPr txBox="1"/>
          <p:nvPr/>
        </p:nvSpPr>
        <p:spPr>
          <a:xfrm>
            <a:off x="115907" y="466514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Asexual vs Sexual Reproduction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A36239E-876D-468D-8F32-786B7CAAC5F5}"/>
              </a:ext>
            </a:extLst>
          </p:cNvPr>
          <p:cNvSpPr txBox="1"/>
          <p:nvPr/>
        </p:nvSpPr>
        <p:spPr>
          <a:xfrm>
            <a:off x="141654" y="2296789"/>
            <a:ext cx="2047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DNA and the Genome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1770828-8082-4E1A-B8A8-EB8F0A2179D5}"/>
              </a:ext>
            </a:extLst>
          </p:cNvPr>
          <p:cNvSpPr txBox="1"/>
          <p:nvPr/>
        </p:nvSpPr>
        <p:spPr>
          <a:xfrm>
            <a:off x="3670328" y="490759"/>
            <a:ext cx="802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Meiosis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090D232-5F33-4886-BBEF-1653B23F40DA}"/>
              </a:ext>
            </a:extLst>
          </p:cNvPr>
          <p:cNvSpPr/>
          <p:nvPr/>
        </p:nvSpPr>
        <p:spPr>
          <a:xfrm>
            <a:off x="112524" y="4883339"/>
            <a:ext cx="3539020" cy="182533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87B8EF4-8739-4BA9-A07D-A70EC5410058}"/>
              </a:ext>
            </a:extLst>
          </p:cNvPr>
          <p:cNvSpPr/>
          <p:nvPr/>
        </p:nvSpPr>
        <p:spPr>
          <a:xfrm>
            <a:off x="3642996" y="3237033"/>
            <a:ext cx="6090602" cy="347164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4EF1003-365C-4FED-8EB9-8F94F1A2982B}"/>
              </a:ext>
            </a:extLst>
          </p:cNvPr>
          <p:cNvSpPr/>
          <p:nvPr/>
        </p:nvSpPr>
        <p:spPr>
          <a:xfrm>
            <a:off x="6942197" y="465014"/>
            <a:ext cx="2791401" cy="277290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A7CFC1-76D6-4A83-8A43-CD70FA8145BF}"/>
              </a:ext>
            </a:extLst>
          </p:cNvPr>
          <p:cNvSpPr txBox="1"/>
          <p:nvPr/>
        </p:nvSpPr>
        <p:spPr>
          <a:xfrm>
            <a:off x="202550" y="787744"/>
            <a:ext cx="3439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How many parents are needed for sexual reproduction?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Which type of cell division is needed for sexual reproduction? 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181615-1F03-49F8-B7FC-B99EC0DF606F}"/>
              </a:ext>
            </a:extLst>
          </p:cNvPr>
          <p:cNvSpPr txBox="1"/>
          <p:nvPr/>
        </p:nvSpPr>
        <p:spPr>
          <a:xfrm>
            <a:off x="3771615" y="834084"/>
            <a:ext cx="3074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How many times does the cell divide in meiosis?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type of cells are produced?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happens to the number of chromosomes in the new (daughter cells)?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happens in the first step of meiosis?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BA9E0-9A9C-48BC-BEA2-142206C22EDB}"/>
              </a:ext>
            </a:extLst>
          </p:cNvPr>
          <p:cNvSpPr txBox="1"/>
          <p:nvPr/>
        </p:nvSpPr>
        <p:spPr>
          <a:xfrm>
            <a:off x="7044231" y="819174"/>
            <a:ext cx="2612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are the male sex chromosomes?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are the female sex chromosomes?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Prove that the chance of having a son is 50%?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19E27C-CE0E-4693-81E0-019EA29A5244}"/>
              </a:ext>
            </a:extLst>
          </p:cNvPr>
          <p:cNvSpPr txBox="1"/>
          <p:nvPr/>
        </p:nvSpPr>
        <p:spPr>
          <a:xfrm>
            <a:off x="172402" y="5159338"/>
            <a:ext cx="3256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does polydactyly cause?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type of allele causes polydactyly?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does cystic fibrosis cause?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type of allele causes cystic fibrosis? 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4A07FB-FFFF-4971-B2FB-07B62B0F7484}"/>
              </a:ext>
            </a:extLst>
          </p:cNvPr>
          <p:cNvSpPr txBox="1"/>
          <p:nvPr/>
        </p:nvSpPr>
        <p:spPr>
          <a:xfrm>
            <a:off x="3717246" y="3611493"/>
            <a:ext cx="54236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does heterozygous mean? 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Determine the chance of a man that is heterozygous for hair colour and a red-haired woman have a red haired child.  (B = brown, b = red).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does genotype mean?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does dominant mean?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146908-3218-47AF-9D3A-24076BA6DCBC}"/>
              </a:ext>
            </a:extLst>
          </p:cNvPr>
          <p:cNvSpPr txBox="1"/>
          <p:nvPr/>
        </p:nvSpPr>
        <p:spPr>
          <a:xfrm>
            <a:off x="271758" y="2683775"/>
            <a:ext cx="3256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is the shape of DNA described as?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Why is it important to study the human genome?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2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910" y="103031"/>
            <a:ext cx="481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B6 – Inheritance, Variation and Evolution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910" y="110651"/>
            <a:ext cx="9617688" cy="35586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15910" y="466514"/>
            <a:ext cx="1886373" cy="197235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68F3F74-7D42-43CF-933F-8AAEDFEF6DD4}"/>
              </a:ext>
            </a:extLst>
          </p:cNvPr>
          <p:cNvSpPr txBox="1"/>
          <p:nvPr/>
        </p:nvSpPr>
        <p:spPr>
          <a:xfrm>
            <a:off x="142973" y="499912"/>
            <a:ext cx="139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Variation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37DEAF3-88DA-4E3E-BD55-BAC43B6C6A79}"/>
              </a:ext>
            </a:extLst>
          </p:cNvPr>
          <p:cNvSpPr txBox="1"/>
          <p:nvPr/>
        </p:nvSpPr>
        <p:spPr>
          <a:xfrm>
            <a:off x="2025689" y="487889"/>
            <a:ext cx="1087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Evolution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9FFF600-A511-4320-A0FE-1DA84C4FC021}"/>
              </a:ext>
            </a:extLst>
          </p:cNvPr>
          <p:cNvSpPr txBox="1"/>
          <p:nvPr/>
        </p:nvSpPr>
        <p:spPr>
          <a:xfrm>
            <a:off x="115910" y="2501425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Selective Breeding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1749CB1-6216-46F9-A39D-5A0FFCB93C22}"/>
              </a:ext>
            </a:extLst>
          </p:cNvPr>
          <p:cNvSpPr txBox="1"/>
          <p:nvPr/>
        </p:nvSpPr>
        <p:spPr>
          <a:xfrm>
            <a:off x="115909" y="4295946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Genetic Engineering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221641-B099-4D21-881C-89C8382AAE6E}"/>
              </a:ext>
            </a:extLst>
          </p:cNvPr>
          <p:cNvSpPr txBox="1"/>
          <p:nvPr/>
        </p:nvSpPr>
        <p:spPr>
          <a:xfrm>
            <a:off x="5132951" y="469750"/>
            <a:ext cx="873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Fossils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D692782-0A4F-4210-987C-708CA525020C}"/>
              </a:ext>
            </a:extLst>
          </p:cNvPr>
          <p:cNvSpPr txBox="1"/>
          <p:nvPr/>
        </p:nvSpPr>
        <p:spPr>
          <a:xfrm>
            <a:off x="6874903" y="4295946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Extinction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EFD37E-5AB0-4DEF-89E7-85D26BC60FFC}"/>
              </a:ext>
            </a:extLst>
          </p:cNvPr>
          <p:cNvSpPr txBox="1"/>
          <p:nvPr/>
        </p:nvSpPr>
        <p:spPr>
          <a:xfrm>
            <a:off x="7202154" y="2665249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Resistant Bacteria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F81CBD4-667E-4099-B087-1F639B2CCD4F}"/>
              </a:ext>
            </a:extLst>
          </p:cNvPr>
          <p:cNvSpPr txBox="1"/>
          <p:nvPr/>
        </p:nvSpPr>
        <p:spPr>
          <a:xfrm>
            <a:off x="7202154" y="447099"/>
            <a:ext cx="1413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Classification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80CAFA0-2EB5-4D7E-8FCF-FD873F0861B3}"/>
              </a:ext>
            </a:extLst>
          </p:cNvPr>
          <p:cNvSpPr/>
          <p:nvPr/>
        </p:nvSpPr>
        <p:spPr>
          <a:xfrm>
            <a:off x="115909" y="2438873"/>
            <a:ext cx="5029697" cy="180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AD44C9-9497-455B-A0F2-A7162DADE836}"/>
              </a:ext>
            </a:extLst>
          </p:cNvPr>
          <p:cNvSpPr/>
          <p:nvPr/>
        </p:nvSpPr>
        <p:spPr>
          <a:xfrm>
            <a:off x="115910" y="2794736"/>
            <a:ext cx="26124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</a:rPr>
              <a:t>Choose parents with the desired characteristic from a mixed population.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</a:rPr>
              <a:t>They are bred together.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</a:rPr>
              <a:t>From the offspring those with the desired characteristic are bred together.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</a:rPr>
              <a:t>This continues over many generations until all offspring show desired characteristic.</a:t>
            </a:r>
            <a:endParaRPr lang="en-GB" sz="1050" dirty="0">
              <a:solidFill>
                <a:srgbClr val="002060"/>
              </a:solidFill>
            </a:endParaRPr>
          </a:p>
        </p:txBody>
      </p:sp>
      <p:pic>
        <p:nvPicPr>
          <p:cNvPr id="1026" name="Picture 2" descr="What is genetic modification? - Curious">
            <a:extLst>
              <a:ext uri="{FF2B5EF4-FFF2-40B4-BE49-F238E27FC236}">
                <a16:creationId xmlns:a16="http://schemas.microsoft.com/office/drawing/2014/main" id="{DDAF9C18-0EE3-43CF-AB92-8DBB1914E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1" t="3981" r="9490"/>
          <a:stretch/>
        </p:blipFill>
        <p:spPr bwMode="auto">
          <a:xfrm>
            <a:off x="2569541" y="2607985"/>
            <a:ext cx="2546379" cy="15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4CD774A-F10D-47D1-B430-2AF3927258E8}"/>
              </a:ext>
            </a:extLst>
          </p:cNvPr>
          <p:cNvSpPr/>
          <p:nvPr/>
        </p:nvSpPr>
        <p:spPr>
          <a:xfrm>
            <a:off x="115910" y="4238872"/>
            <a:ext cx="6731930" cy="241592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DFE5D7-E53B-4C56-B4D6-953CD15A42B4}"/>
              </a:ext>
            </a:extLst>
          </p:cNvPr>
          <p:cNvSpPr/>
          <p:nvPr/>
        </p:nvSpPr>
        <p:spPr>
          <a:xfrm>
            <a:off x="4282211" y="5229000"/>
            <a:ext cx="2592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u="sng" dirty="0">
                <a:solidFill>
                  <a:srgbClr val="002060"/>
                </a:solidFill>
              </a:rPr>
              <a:t>HT Only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</a:rPr>
              <a:t>Enzymes isolate the required gene; gene is inserted into vector.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</a:rPr>
              <a:t>Vector is used to insert the gene into required cells.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</a:rPr>
              <a:t>Genes transferred to cells of animals, plants or microbes at early stage in development.</a:t>
            </a:r>
            <a:endParaRPr lang="en-GB" sz="1050" dirty="0">
              <a:solidFill>
                <a:srgbClr val="00206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99C3F8-77BC-4D12-AD79-1458598C4210}"/>
              </a:ext>
            </a:extLst>
          </p:cNvPr>
          <p:cNvGrpSpPr/>
          <p:nvPr/>
        </p:nvGrpSpPr>
        <p:grpSpPr>
          <a:xfrm>
            <a:off x="142973" y="4776161"/>
            <a:ext cx="4112175" cy="1871006"/>
            <a:chOff x="142973" y="4776161"/>
            <a:chExt cx="4112175" cy="18710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40D0188-3AF2-4BE3-9B5D-304A4D9A3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973" y="4938094"/>
              <a:ext cx="3983573" cy="158943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50CA1C-E243-4E2F-8510-F994B1F6FE99}"/>
                </a:ext>
              </a:extLst>
            </p:cNvPr>
            <p:cNvSpPr txBox="1"/>
            <p:nvPr/>
          </p:nvSpPr>
          <p:spPr>
            <a:xfrm>
              <a:off x="233680" y="4776161"/>
              <a:ext cx="9652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rgbClr val="002060"/>
                  </a:solidFill>
                </a:rPr>
                <a:t>human cell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858D18-E448-45FA-991B-2EF58A4634DC}"/>
                </a:ext>
              </a:extLst>
            </p:cNvPr>
            <p:cNvSpPr txBox="1"/>
            <p:nvPr/>
          </p:nvSpPr>
          <p:spPr>
            <a:xfrm>
              <a:off x="157712" y="6416335"/>
              <a:ext cx="9652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rgbClr val="002060"/>
                  </a:solidFill>
                </a:rPr>
                <a:t>bacterial cell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E18DF4-3236-4AC3-8418-BD0D5FD96F9E}"/>
                </a:ext>
              </a:extLst>
            </p:cNvPr>
            <p:cNvSpPr txBox="1"/>
            <p:nvPr/>
          </p:nvSpPr>
          <p:spPr>
            <a:xfrm>
              <a:off x="865208" y="4996015"/>
              <a:ext cx="675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002060"/>
                  </a:solidFill>
                </a:rPr>
                <a:t>insulin gene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57A104-F302-412D-8C20-A3838624F697}"/>
                </a:ext>
              </a:extLst>
            </p:cNvPr>
            <p:cNvSpPr txBox="1"/>
            <p:nvPr/>
          </p:nvSpPr>
          <p:spPr>
            <a:xfrm>
              <a:off x="1580538" y="5965060"/>
              <a:ext cx="143698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002060"/>
                  </a:solidFill>
                </a:rPr>
                <a:t>Plasmid now contains gene and is placed back into bacterial cell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F4D2C7-E876-4034-BCE6-D8CE8428C35F}"/>
                </a:ext>
              </a:extLst>
            </p:cNvPr>
            <p:cNvSpPr txBox="1"/>
            <p:nvPr/>
          </p:nvSpPr>
          <p:spPr>
            <a:xfrm>
              <a:off x="2997545" y="5200244"/>
              <a:ext cx="795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002060"/>
                  </a:solidFill>
                </a:rPr>
                <a:t>grow in culture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32BB7A-9D4C-4788-9534-40C55CD7E87D}"/>
                </a:ext>
              </a:extLst>
            </p:cNvPr>
            <p:cNvSpPr txBox="1"/>
            <p:nvPr/>
          </p:nvSpPr>
          <p:spPr>
            <a:xfrm>
              <a:off x="3630753" y="5869760"/>
              <a:ext cx="624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002060"/>
                  </a:solidFill>
                </a:rPr>
                <a:t>extract insulin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F7E0154-9928-4907-B9CF-136B1CE09C37}"/>
              </a:ext>
            </a:extLst>
          </p:cNvPr>
          <p:cNvSpPr/>
          <p:nvPr/>
        </p:nvSpPr>
        <p:spPr>
          <a:xfrm>
            <a:off x="6847840" y="4240604"/>
            <a:ext cx="2885758" cy="241592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2CA38C-F753-455F-B466-F194E4847824}"/>
              </a:ext>
            </a:extLst>
          </p:cNvPr>
          <p:cNvSpPr txBox="1"/>
          <p:nvPr/>
        </p:nvSpPr>
        <p:spPr>
          <a:xfrm>
            <a:off x="6847840" y="4546649"/>
            <a:ext cx="28545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New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New predators (and hunting)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New, better competitors.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Climate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Massive volcanic eruption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Collision between asteroid and the Earth.</a:t>
            </a:r>
          </a:p>
        </p:txBody>
      </p:sp>
      <p:pic>
        <p:nvPicPr>
          <p:cNvPr id="1028" name="Picture 4" descr="Volcano Clipart, Transparent PNG Clipart Images Free Download - ClipartMax">
            <a:extLst>
              <a:ext uri="{FF2B5EF4-FFF2-40B4-BE49-F238E27FC236}">
                <a16:creationId xmlns:a16="http://schemas.microsoft.com/office/drawing/2014/main" id="{298FF15F-ADB9-4BC0-921C-04ED98817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25" y="5569576"/>
            <a:ext cx="943095" cy="10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steroid Hitting Earth Clipart Illustration 2794703 - Megapixl">
            <a:extLst>
              <a:ext uri="{FF2B5EF4-FFF2-40B4-BE49-F238E27FC236}">
                <a16:creationId xmlns:a16="http://schemas.microsoft.com/office/drawing/2014/main" id="{AC56187B-E620-4890-AF0E-1303BD579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058" y="5714955"/>
            <a:ext cx="791542" cy="82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hinos Poached Clip Art at Clker.com - vector clip art online, royalty free  &amp; public domain">
            <a:extLst>
              <a:ext uri="{FF2B5EF4-FFF2-40B4-BE49-F238E27FC236}">
                <a16:creationId xmlns:a16="http://schemas.microsoft.com/office/drawing/2014/main" id="{0006F6AA-D7C8-4F20-9D62-0548A9FC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45" y="5805438"/>
            <a:ext cx="778699" cy="5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8206F7-2596-4DB7-9753-041C55BD12D4}"/>
              </a:ext>
            </a:extLst>
          </p:cNvPr>
          <p:cNvSpPr txBox="1"/>
          <p:nvPr/>
        </p:nvSpPr>
        <p:spPr>
          <a:xfrm>
            <a:off x="142973" y="729888"/>
            <a:ext cx="1730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</a:rPr>
              <a:t>Controlled by: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Genetic,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Environmental,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2060"/>
                </a:solidFill>
              </a:rPr>
              <a:t>Combination of factors.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81AEA0-9ECC-4178-8D66-289847F914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418"/>
          <a:stretch/>
        </p:blipFill>
        <p:spPr>
          <a:xfrm>
            <a:off x="5249209" y="1774812"/>
            <a:ext cx="550498" cy="627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7855D3-1FA6-42CC-A589-44296EA4D5A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62"/>
          <a:stretch/>
        </p:blipFill>
        <p:spPr>
          <a:xfrm>
            <a:off x="8998950" y="560990"/>
            <a:ext cx="703462" cy="185767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0743724-29D2-45F3-93C5-B7575438BB12}"/>
              </a:ext>
            </a:extLst>
          </p:cNvPr>
          <p:cNvSpPr/>
          <p:nvPr/>
        </p:nvSpPr>
        <p:spPr>
          <a:xfrm>
            <a:off x="7201179" y="466514"/>
            <a:ext cx="2532419" cy="216867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7E89546-BBB6-40F9-9B8C-CE6FC113B5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1360" y="1781342"/>
            <a:ext cx="1361769" cy="85060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1B239F5-83C4-4F12-BFE3-65D94D2A32F6}"/>
              </a:ext>
            </a:extLst>
          </p:cNvPr>
          <p:cNvSpPr txBox="1"/>
          <p:nvPr/>
        </p:nvSpPr>
        <p:spPr>
          <a:xfrm>
            <a:off x="7218670" y="1604143"/>
            <a:ext cx="995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Pebble crab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52EF7F-9C8D-4A74-876A-EFB2AD483AEA}"/>
              </a:ext>
            </a:extLst>
          </p:cNvPr>
          <p:cNvCxnSpPr>
            <a:cxnSpLocks/>
          </p:cNvCxnSpPr>
          <p:nvPr/>
        </p:nvCxnSpPr>
        <p:spPr>
          <a:xfrm flipH="1">
            <a:off x="8415619" y="2169677"/>
            <a:ext cx="571116" cy="14991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BCE844A4-A0B7-473F-9784-5E0447DF314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939" t="5370" r="25355" b="16286"/>
          <a:stretch/>
        </p:blipFill>
        <p:spPr>
          <a:xfrm>
            <a:off x="6511156" y="1178215"/>
            <a:ext cx="575010" cy="4855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8B0C5F8-111C-476F-A0E5-1874521685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6290970" y="2414106"/>
            <a:ext cx="871107" cy="6587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F67BB17-1347-46CD-A92E-0F768A06A295}"/>
              </a:ext>
            </a:extLst>
          </p:cNvPr>
          <p:cNvSpPr/>
          <p:nvPr/>
        </p:nvSpPr>
        <p:spPr>
          <a:xfrm>
            <a:off x="5145607" y="466514"/>
            <a:ext cx="2056547" cy="376912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8A58A9-D4C9-45AE-B8F3-8D9A782BD930}"/>
              </a:ext>
            </a:extLst>
          </p:cNvPr>
          <p:cNvSpPr txBox="1"/>
          <p:nvPr/>
        </p:nvSpPr>
        <p:spPr>
          <a:xfrm>
            <a:off x="5162471" y="1156567"/>
            <a:ext cx="13981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</a:rPr>
              <a:t>Conditions for decay are absent – ice or amber.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939831-60E8-47AB-8D28-BAD7D257B292}"/>
              </a:ext>
            </a:extLst>
          </p:cNvPr>
          <p:cNvSpPr txBox="1"/>
          <p:nvPr/>
        </p:nvSpPr>
        <p:spPr>
          <a:xfrm>
            <a:off x="5780991" y="1711199"/>
            <a:ext cx="1398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Parts of the organism are replaced by minerals as they decay.</a:t>
            </a:r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D68ACF-477F-4395-BCE4-D6DC93B200EC}"/>
              </a:ext>
            </a:extLst>
          </p:cNvPr>
          <p:cNvSpPr/>
          <p:nvPr/>
        </p:nvSpPr>
        <p:spPr>
          <a:xfrm>
            <a:off x="5130954" y="2471835"/>
            <a:ext cx="1264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Preserved traces of organisms, such as footprints, burrows and rootlet traces.</a:t>
            </a:r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39D28E-E66D-4DD2-89C8-5C2775215425}"/>
              </a:ext>
            </a:extLst>
          </p:cNvPr>
          <p:cNvSpPr txBox="1"/>
          <p:nvPr/>
        </p:nvSpPr>
        <p:spPr>
          <a:xfrm>
            <a:off x="5132951" y="692873"/>
            <a:ext cx="19396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</a:rPr>
              <a:t>Remains of organisms from millions of years ago.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2F9DC77-9E06-4E8E-B959-C3BFD1708951}"/>
              </a:ext>
            </a:extLst>
          </p:cNvPr>
          <p:cNvCxnSpPr/>
          <p:nvPr/>
        </p:nvCxnSpPr>
        <p:spPr>
          <a:xfrm>
            <a:off x="5239049" y="1111915"/>
            <a:ext cx="18686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FE57904-1E2B-4106-99C2-0CEB9A4BC0AA}"/>
              </a:ext>
            </a:extLst>
          </p:cNvPr>
          <p:cNvCxnSpPr/>
          <p:nvPr/>
        </p:nvCxnSpPr>
        <p:spPr>
          <a:xfrm>
            <a:off x="5234704" y="3274970"/>
            <a:ext cx="18686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BF574EE-FA13-4E13-BDE8-845C92CF57C4}"/>
              </a:ext>
            </a:extLst>
          </p:cNvPr>
          <p:cNvSpPr txBox="1"/>
          <p:nvPr/>
        </p:nvSpPr>
        <p:spPr>
          <a:xfrm>
            <a:off x="5162471" y="3330322"/>
            <a:ext cx="19967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Early life forms were soft-bodied – therefore no fossils.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Helps us understand how organisms have changed over time.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A9E5575-D453-469B-9167-DA2D775B5AEE}"/>
              </a:ext>
            </a:extLst>
          </p:cNvPr>
          <p:cNvSpPr/>
          <p:nvPr/>
        </p:nvSpPr>
        <p:spPr>
          <a:xfrm>
            <a:off x="7202154" y="2633681"/>
            <a:ext cx="2531444" cy="160368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D7A06A-6AC8-4782-9702-BF82A1B52B16}"/>
              </a:ext>
            </a:extLst>
          </p:cNvPr>
          <p:cNvSpPr txBox="1"/>
          <p:nvPr/>
        </p:nvSpPr>
        <p:spPr>
          <a:xfrm>
            <a:off x="152725" y="1463478"/>
            <a:ext cx="1369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Mutations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D461D5-616A-421E-92B6-295D31347CB2}"/>
              </a:ext>
            </a:extLst>
          </p:cNvPr>
          <p:cNvSpPr txBox="1"/>
          <p:nvPr/>
        </p:nvSpPr>
        <p:spPr>
          <a:xfrm>
            <a:off x="1976622" y="724226"/>
            <a:ext cx="309143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Variation.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Due to mutation.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Those suited to the environment, likely to survive and reproduce.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The generation after generation, the population changes.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CCCC24-9E7A-43A2-8098-23D6D14E199E}"/>
              </a:ext>
            </a:extLst>
          </p:cNvPr>
          <p:cNvSpPr txBox="1"/>
          <p:nvPr/>
        </p:nvSpPr>
        <p:spPr>
          <a:xfrm>
            <a:off x="7252469" y="744398"/>
            <a:ext cx="171529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</a:rPr>
              <a:t>Carl Linnaeus developed this classification system. The binomial name is made from the genus and species names. </a:t>
            </a:r>
          </a:p>
        </p:txBody>
      </p:sp>
      <p:pic>
        <p:nvPicPr>
          <p:cNvPr id="14" name="Picture 2" descr="Darwin, evolution, &amp; natural selection (article) | Khan Academy">
            <a:extLst>
              <a:ext uri="{FF2B5EF4-FFF2-40B4-BE49-F238E27FC236}">
                <a16:creationId xmlns:a16="http://schemas.microsoft.com/office/drawing/2014/main" id="{4B288B8F-88F2-4C58-9BFC-DE3C97678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2"/>
          <a:stretch/>
        </p:blipFill>
        <p:spPr bwMode="auto">
          <a:xfrm>
            <a:off x="2818191" y="1646013"/>
            <a:ext cx="2261392" cy="7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66F3703-2FC6-4299-BDED-8F8920D50EDC}"/>
              </a:ext>
            </a:extLst>
          </p:cNvPr>
          <p:cNvSpPr/>
          <p:nvPr/>
        </p:nvSpPr>
        <p:spPr>
          <a:xfrm>
            <a:off x="7192489" y="2903417"/>
            <a:ext cx="244711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Bacteria evolve rapidly – they reproduce at a fast rate.</a:t>
            </a:r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D1516C-0098-4D2F-8467-D98C54A86A7E}"/>
              </a:ext>
            </a:extLst>
          </p:cNvPr>
          <p:cNvSpPr/>
          <p:nvPr/>
        </p:nvSpPr>
        <p:spPr>
          <a:xfrm>
            <a:off x="7248340" y="3285626"/>
            <a:ext cx="248435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Reduce resistance: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</a:rPr>
              <a:t>Doctors not to prescribe antibiotics inappropriately.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</a:rPr>
              <a:t>Complete their antibiotic courses.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</a:rPr>
              <a:t>Restricted agricultural use.</a:t>
            </a:r>
            <a:endParaRPr lang="en-GB" sz="1050" dirty="0">
              <a:solidFill>
                <a:srgbClr val="002060"/>
              </a:solidFill>
            </a:endParaRPr>
          </a:p>
        </p:txBody>
      </p:sp>
      <p:graphicFrame>
        <p:nvGraphicFramePr>
          <p:cNvPr id="19" name="Table 27">
            <a:extLst>
              <a:ext uri="{FF2B5EF4-FFF2-40B4-BE49-F238E27FC236}">
                <a16:creationId xmlns:a16="http://schemas.microsoft.com/office/drawing/2014/main" id="{157D9CC4-E698-47EF-8036-BA9AC4EA1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664415"/>
              </p:ext>
            </p:extLst>
          </p:nvPr>
        </p:nvGraphicFramePr>
        <p:xfrm>
          <a:off x="1875363" y="4355459"/>
          <a:ext cx="4862325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49">
                  <a:extLst>
                    <a:ext uri="{9D8B030D-6E8A-4147-A177-3AD203B41FA5}">
                      <a16:colId xmlns:a16="http://schemas.microsoft.com/office/drawing/2014/main" val="2797931848"/>
                    </a:ext>
                  </a:extLst>
                </a:gridCol>
                <a:gridCol w="2347476">
                  <a:extLst>
                    <a:ext uri="{9D8B030D-6E8A-4147-A177-3AD203B41FA5}">
                      <a16:colId xmlns:a16="http://schemas.microsoft.com/office/drawing/2014/main" val="1253074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215993"/>
                  </a:ext>
                </a:extLst>
              </a:tr>
              <a:tr h="53056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GM plants to increase food supply.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Treat diseases such as Type II diabetes.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Toxin build up from GM plants.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Only used in short term so long term effects unknown.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254289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0A8EB4B7-266A-4CD5-89FE-45F155296051}"/>
              </a:ext>
            </a:extLst>
          </p:cNvPr>
          <p:cNvSpPr txBox="1"/>
          <p:nvPr/>
        </p:nvSpPr>
        <p:spPr>
          <a:xfrm>
            <a:off x="148776" y="1682285"/>
            <a:ext cx="1853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A change in the sequence of DNA.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Most have no effect on phenotype.</a:t>
            </a:r>
          </a:p>
        </p:txBody>
      </p:sp>
    </p:spTree>
    <p:extLst>
      <p:ext uri="{BB962C8B-B14F-4D97-AF65-F5344CB8AC3E}">
        <p14:creationId xmlns:p14="http://schemas.microsoft.com/office/powerpoint/2010/main" val="214426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910" y="103031"/>
            <a:ext cx="481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B6 – Inheritance, Variation and Evolution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910" y="110651"/>
            <a:ext cx="9617688" cy="35586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15910" y="466514"/>
            <a:ext cx="1886373" cy="197235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68F3F74-7D42-43CF-933F-8AAEDFEF6DD4}"/>
              </a:ext>
            </a:extLst>
          </p:cNvPr>
          <p:cNvSpPr txBox="1"/>
          <p:nvPr/>
        </p:nvSpPr>
        <p:spPr>
          <a:xfrm>
            <a:off x="142973" y="499912"/>
            <a:ext cx="139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Variation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37DEAF3-88DA-4E3E-BD55-BAC43B6C6A79}"/>
              </a:ext>
            </a:extLst>
          </p:cNvPr>
          <p:cNvSpPr txBox="1"/>
          <p:nvPr/>
        </p:nvSpPr>
        <p:spPr>
          <a:xfrm>
            <a:off x="2025689" y="487889"/>
            <a:ext cx="1087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Evolution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9FFF600-A511-4320-A0FE-1DA84C4FC021}"/>
              </a:ext>
            </a:extLst>
          </p:cNvPr>
          <p:cNvSpPr txBox="1"/>
          <p:nvPr/>
        </p:nvSpPr>
        <p:spPr>
          <a:xfrm>
            <a:off x="115909" y="2452170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Selective Breeding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1749CB1-6216-46F9-A39D-5A0FFCB93C22}"/>
              </a:ext>
            </a:extLst>
          </p:cNvPr>
          <p:cNvSpPr txBox="1"/>
          <p:nvPr/>
        </p:nvSpPr>
        <p:spPr>
          <a:xfrm>
            <a:off x="115909" y="4295946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Genetic Engineering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221641-B099-4D21-881C-89C8382AAE6E}"/>
              </a:ext>
            </a:extLst>
          </p:cNvPr>
          <p:cNvSpPr txBox="1"/>
          <p:nvPr/>
        </p:nvSpPr>
        <p:spPr>
          <a:xfrm>
            <a:off x="5132951" y="469750"/>
            <a:ext cx="873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Fossils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D692782-0A4F-4210-987C-708CA525020C}"/>
              </a:ext>
            </a:extLst>
          </p:cNvPr>
          <p:cNvSpPr txBox="1"/>
          <p:nvPr/>
        </p:nvSpPr>
        <p:spPr>
          <a:xfrm>
            <a:off x="6874903" y="4295946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Extinction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EFD37E-5AB0-4DEF-89E7-85D26BC60FFC}"/>
              </a:ext>
            </a:extLst>
          </p:cNvPr>
          <p:cNvSpPr txBox="1"/>
          <p:nvPr/>
        </p:nvSpPr>
        <p:spPr>
          <a:xfrm>
            <a:off x="7214810" y="2821207"/>
            <a:ext cx="2612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Resistant Bacteria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F81CBD4-667E-4099-B087-1F639B2CCD4F}"/>
              </a:ext>
            </a:extLst>
          </p:cNvPr>
          <p:cNvSpPr txBox="1"/>
          <p:nvPr/>
        </p:nvSpPr>
        <p:spPr>
          <a:xfrm>
            <a:off x="7233341" y="521856"/>
            <a:ext cx="1413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Classification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80CAFA0-2EB5-4D7E-8FCF-FD873F0861B3}"/>
              </a:ext>
            </a:extLst>
          </p:cNvPr>
          <p:cNvSpPr/>
          <p:nvPr/>
        </p:nvSpPr>
        <p:spPr>
          <a:xfrm>
            <a:off x="115910" y="2438873"/>
            <a:ext cx="5025749" cy="1800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CD774A-F10D-47D1-B430-2AF3927258E8}"/>
              </a:ext>
            </a:extLst>
          </p:cNvPr>
          <p:cNvSpPr/>
          <p:nvPr/>
        </p:nvSpPr>
        <p:spPr>
          <a:xfrm>
            <a:off x="115910" y="4238872"/>
            <a:ext cx="6731930" cy="241592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7E0154-9928-4907-B9CF-136B1CE09C37}"/>
              </a:ext>
            </a:extLst>
          </p:cNvPr>
          <p:cNvSpPr/>
          <p:nvPr/>
        </p:nvSpPr>
        <p:spPr>
          <a:xfrm>
            <a:off x="6847840" y="4240604"/>
            <a:ext cx="2885758" cy="241592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743724-29D2-45F3-93C5-B7575438BB12}"/>
              </a:ext>
            </a:extLst>
          </p:cNvPr>
          <p:cNvSpPr/>
          <p:nvPr/>
        </p:nvSpPr>
        <p:spPr>
          <a:xfrm>
            <a:off x="7206102" y="466514"/>
            <a:ext cx="2527496" cy="232822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F67BB17-1347-46CD-A92E-0F768A06A295}"/>
              </a:ext>
            </a:extLst>
          </p:cNvPr>
          <p:cNvSpPr/>
          <p:nvPr/>
        </p:nvSpPr>
        <p:spPr>
          <a:xfrm>
            <a:off x="5145607" y="466514"/>
            <a:ext cx="2056547" cy="376912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A9E5575-D453-469B-9167-DA2D775B5AEE}"/>
              </a:ext>
            </a:extLst>
          </p:cNvPr>
          <p:cNvSpPr/>
          <p:nvPr/>
        </p:nvSpPr>
        <p:spPr>
          <a:xfrm>
            <a:off x="7202154" y="2794737"/>
            <a:ext cx="2531444" cy="14426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E41762-C256-4A3A-BA4F-F1B09A6C38F7}"/>
              </a:ext>
            </a:extLst>
          </p:cNvPr>
          <p:cNvSpPr txBox="1"/>
          <p:nvPr/>
        </p:nvSpPr>
        <p:spPr>
          <a:xfrm>
            <a:off x="2025689" y="732668"/>
            <a:ext cx="2967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Describe how giraffes evolved by natural selection to have long necks.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8F0D4D-423F-4CFD-AB4C-C3D748EACB3D}"/>
              </a:ext>
            </a:extLst>
          </p:cNvPr>
          <p:cNvSpPr txBox="1"/>
          <p:nvPr/>
        </p:nvSpPr>
        <p:spPr>
          <a:xfrm>
            <a:off x="5207262" y="871167"/>
            <a:ext cx="1864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are the three types of fossils?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Why are fossils useful to scientists?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FC9040-E392-4586-941B-57C74D4B6B31}"/>
              </a:ext>
            </a:extLst>
          </p:cNvPr>
          <p:cNvSpPr txBox="1"/>
          <p:nvPr/>
        </p:nvSpPr>
        <p:spPr>
          <a:xfrm>
            <a:off x="305887" y="2768025"/>
            <a:ext cx="482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Describe how you could selective breed strawberry plants to make them bigger and taste better.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CE31D2-DF01-4546-B687-A08923230F3B}"/>
              </a:ext>
            </a:extLst>
          </p:cNvPr>
          <p:cNvSpPr txBox="1"/>
          <p:nvPr/>
        </p:nvSpPr>
        <p:spPr>
          <a:xfrm>
            <a:off x="173801" y="4587922"/>
            <a:ext cx="6646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is an advantage of using genetic engineering?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is a disadvantage of using genetic engineering?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b="1" dirty="0">
                <a:solidFill>
                  <a:srgbClr val="002060"/>
                </a:solidFill>
              </a:rPr>
              <a:t>HT Only </a:t>
            </a:r>
            <a:r>
              <a:rPr lang="en-GB" sz="1200" dirty="0">
                <a:solidFill>
                  <a:srgbClr val="002060"/>
                </a:solidFill>
              </a:rPr>
              <a:t>– Describe how a plant cell could be genetically engineered to be resistant to a weed killer.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BBC2ED-FD0D-4C86-8D9C-AB09D4230EAC}"/>
              </a:ext>
            </a:extLst>
          </p:cNvPr>
          <p:cNvSpPr txBox="1"/>
          <p:nvPr/>
        </p:nvSpPr>
        <p:spPr>
          <a:xfrm>
            <a:off x="7214810" y="3054387"/>
            <a:ext cx="238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How could we reduce antibiotic resistance in bacteria?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33C7F5-DCEF-44E9-8467-3A747D520744}"/>
              </a:ext>
            </a:extLst>
          </p:cNvPr>
          <p:cNvSpPr txBox="1"/>
          <p:nvPr/>
        </p:nvSpPr>
        <p:spPr>
          <a:xfrm>
            <a:off x="6902708" y="4600892"/>
            <a:ext cx="2611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is extinction?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Describe 3 ways extinction could occur.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3149AB2-D092-4BB9-863B-17C8158FC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121835"/>
              </p:ext>
            </p:extLst>
          </p:nvPr>
        </p:nvGraphicFramePr>
        <p:xfrm>
          <a:off x="7299752" y="887638"/>
          <a:ext cx="2336248" cy="1760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7608">
                  <a:extLst>
                    <a:ext uri="{9D8B030D-6E8A-4147-A177-3AD203B41FA5}">
                      <a16:colId xmlns:a16="http://schemas.microsoft.com/office/drawing/2014/main" val="73222367"/>
                    </a:ext>
                  </a:extLst>
                </a:gridCol>
                <a:gridCol w="1548640">
                  <a:extLst>
                    <a:ext uri="{9D8B030D-6E8A-4147-A177-3AD203B41FA5}">
                      <a16:colId xmlns:a16="http://schemas.microsoft.com/office/drawing/2014/main" val="4290938662"/>
                    </a:ext>
                  </a:extLst>
                </a:gridCol>
              </a:tblGrid>
              <a:tr h="185411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28953"/>
                  </a:ext>
                </a:extLst>
              </a:tr>
              <a:tr h="185411"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Basidiomycota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542297"/>
                  </a:ext>
                </a:extLst>
              </a:tr>
              <a:tr h="185411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Agaricomycetes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660591"/>
                  </a:ext>
                </a:extLst>
              </a:tr>
              <a:tr h="185411"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Agaricales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37553"/>
                  </a:ext>
                </a:extLst>
              </a:tr>
              <a:tr h="185411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>
                          <a:solidFill>
                            <a:srgbClr val="002060"/>
                          </a:solidFill>
                        </a:rPr>
                        <a:t>Pleurotaceae</a:t>
                      </a:r>
                      <a:endParaRPr lang="en-GB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068359"/>
                  </a:ext>
                </a:extLst>
              </a:tr>
              <a:tr h="185411"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610646"/>
                  </a:ext>
                </a:extLst>
              </a:tr>
              <a:tr h="185411">
                <a:tc>
                  <a:txBody>
                    <a:bodyPr/>
                    <a:lstStyle/>
                    <a:p>
                      <a:endParaRPr lang="en-GB" sz="105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3267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A21DA09-80CD-43C3-9B36-3B10D496B1F7}"/>
              </a:ext>
            </a:extLst>
          </p:cNvPr>
          <p:cNvSpPr txBox="1"/>
          <p:nvPr/>
        </p:nvSpPr>
        <p:spPr>
          <a:xfrm>
            <a:off x="8280356" y="453118"/>
            <a:ext cx="1449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</a:rPr>
              <a:t>Oyster Mushroom = </a:t>
            </a:r>
            <a:r>
              <a:rPr lang="en-GB" sz="1200" i="1" dirty="0" err="1">
                <a:solidFill>
                  <a:srgbClr val="002060"/>
                </a:solidFill>
              </a:rPr>
              <a:t>Pleurotus</a:t>
            </a:r>
            <a:r>
              <a:rPr lang="en-GB" sz="1200" i="1" dirty="0">
                <a:solidFill>
                  <a:srgbClr val="002060"/>
                </a:solidFill>
              </a:rPr>
              <a:t> </a:t>
            </a:r>
            <a:r>
              <a:rPr lang="en-GB" sz="1200" i="1" dirty="0" err="1">
                <a:solidFill>
                  <a:srgbClr val="002060"/>
                </a:solidFill>
              </a:rPr>
              <a:t>ostreatus</a:t>
            </a:r>
            <a:endParaRPr lang="en-GB" sz="1200" i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A71DDE-BC2D-4166-88D6-90EE555EF6C5}"/>
              </a:ext>
            </a:extLst>
          </p:cNvPr>
          <p:cNvSpPr txBox="1"/>
          <p:nvPr/>
        </p:nvSpPr>
        <p:spPr>
          <a:xfrm>
            <a:off x="142973" y="764510"/>
            <a:ext cx="1886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is a mutation? 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Name 3 ways variation occurs.</a:t>
            </a:r>
          </a:p>
        </p:txBody>
      </p:sp>
    </p:spTree>
    <p:extLst>
      <p:ext uri="{BB962C8B-B14F-4D97-AF65-F5344CB8AC3E}">
        <p14:creationId xmlns:p14="http://schemas.microsoft.com/office/powerpoint/2010/main" val="397058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910" y="103031"/>
            <a:ext cx="481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B6 – Inheritance, Variation and Evolution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910" y="110651"/>
            <a:ext cx="9617688" cy="35586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E2C5441-2CD8-4C0C-B95B-5EA7E1C5D5BA}"/>
              </a:ext>
            </a:extLst>
          </p:cNvPr>
          <p:cNvSpPr/>
          <p:nvPr/>
        </p:nvSpPr>
        <p:spPr>
          <a:xfrm>
            <a:off x="115910" y="466514"/>
            <a:ext cx="3308010" cy="350221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4D4C50-EDD3-434C-8E87-A39E010A4F4D}"/>
              </a:ext>
            </a:extLst>
          </p:cNvPr>
          <p:cNvSpPr txBox="1"/>
          <p:nvPr/>
        </p:nvSpPr>
        <p:spPr>
          <a:xfrm>
            <a:off x="115910" y="466514"/>
            <a:ext cx="416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DNA Structure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8A1E33E-2D1A-49F4-AE75-BCD0690485FB}"/>
              </a:ext>
            </a:extLst>
          </p:cNvPr>
          <p:cNvSpPr txBox="1"/>
          <p:nvPr/>
        </p:nvSpPr>
        <p:spPr>
          <a:xfrm>
            <a:off x="153463" y="4006259"/>
            <a:ext cx="2940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Asexual Vs Sexual Reproduction – Advantages and Disadvantages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E8BDA3-0D7E-4723-BB87-EF44FEBC3350}"/>
              </a:ext>
            </a:extLst>
          </p:cNvPr>
          <p:cNvSpPr txBox="1"/>
          <p:nvPr/>
        </p:nvSpPr>
        <p:spPr>
          <a:xfrm>
            <a:off x="3446811" y="466514"/>
            <a:ext cx="1117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Cloning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3BEC74-4C13-48F6-AA1B-CE10064DE238}"/>
              </a:ext>
            </a:extLst>
          </p:cNvPr>
          <p:cNvSpPr txBox="1"/>
          <p:nvPr/>
        </p:nvSpPr>
        <p:spPr>
          <a:xfrm>
            <a:off x="6852933" y="489597"/>
            <a:ext cx="232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Theory of Evolution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A46062-A8FE-4FD3-A762-BDBF5E6666EF}"/>
              </a:ext>
            </a:extLst>
          </p:cNvPr>
          <p:cNvSpPr txBox="1"/>
          <p:nvPr/>
        </p:nvSpPr>
        <p:spPr>
          <a:xfrm>
            <a:off x="6924714" y="4014741"/>
            <a:ext cx="1390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Speciation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BAA04E-4D0B-4E16-9CFE-D91D4E65DD0E}"/>
              </a:ext>
            </a:extLst>
          </p:cNvPr>
          <p:cNvSpPr txBox="1"/>
          <p:nvPr/>
        </p:nvSpPr>
        <p:spPr>
          <a:xfrm>
            <a:off x="6914066" y="2945863"/>
            <a:ext cx="1239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Mendel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B1B5BFF-ED9E-42C2-814B-9834BFE78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83" y="1947329"/>
            <a:ext cx="1674243" cy="687171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18823191-9AB9-4807-A964-0A431A2A92F8}"/>
              </a:ext>
            </a:extLst>
          </p:cNvPr>
          <p:cNvGrpSpPr/>
          <p:nvPr/>
        </p:nvGrpSpPr>
        <p:grpSpPr>
          <a:xfrm>
            <a:off x="1579638" y="676703"/>
            <a:ext cx="1622227" cy="951028"/>
            <a:chOff x="197093" y="3489113"/>
            <a:chExt cx="1787187" cy="1049221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C8648A7-883B-415F-8B76-F2EE50F0D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289"/>
            <a:stretch/>
          </p:blipFill>
          <p:spPr>
            <a:xfrm>
              <a:off x="403414" y="3489113"/>
              <a:ext cx="1580866" cy="1037759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78E9557-8850-4B29-8809-B80066390B85}"/>
                </a:ext>
              </a:extLst>
            </p:cNvPr>
            <p:cNvSpPr txBox="1"/>
            <p:nvPr/>
          </p:nvSpPr>
          <p:spPr>
            <a:xfrm>
              <a:off x="197093" y="4249873"/>
              <a:ext cx="1109464" cy="288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070C0"/>
                  </a:solidFill>
                </a:rPr>
                <a:t>sugar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6287595-CE43-494E-868A-79C53C80871F}"/>
              </a:ext>
            </a:extLst>
          </p:cNvPr>
          <p:cNvSpPr txBox="1"/>
          <p:nvPr/>
        </p:nvSpPr>
        <p:spPr>
          <a:xfrm>
            <a:off x="2605525" y="462994"/>
            <a:ext cx="1201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</a:rPr>
              <a:t>Monomer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D871464-AC6D-4C3A-8B9F-E941AB02543C}"/>
              </a:ext>
            </a:extLst>
          </p:cNvPr>
          <p:cNvSpPr/>
          <p:nvPr/>
        </p:nvSpPr>
        <p:spPr>
          <a:xfrm>
            <a:off x="3423920" y="469336"/>
            <a:ext cx="3438052" cy="62257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A0A9AE8-8437-435F-AB8E-32B51F13B18D}"/>
              </a:ext>
            </a:extLst>
          </p:cNvPr>
          <p:cNvSpPr/>
          <p:nvPr/>
        </p:nvSpPr>
        <p:spPr>
          <a:xfrm>
            <a:off x="115910" y="3968723"/>
            <a:ext cx="3308010" cy="272631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4C7B44-9648-4E77-98A1-F8E78312CFAC}"/>
              </a:ext>
            </a:extLst>
          </p:cNvPr>
          <p:cNvSpPr txBox="1"/>
          <p:nvPr/>
        </p:nvSpPr>
        <p:spPr>
          <a:xfrm>
            <a:off x="3446810" y="2359844"/>
            <a:ext cx="33440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Nucleus if taken from cell of organism you want to clone.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Nucleus is removed (and discarded) from an egg cell.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The desired nucleus is placed into the empty egg cell and given an electric shock (stimulates mitosis).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Embryo then placed in host uterus.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3E5630-22B5-4CB6-B691-DC4413A168DB}"/>
              </a:ext>
            </a:extLst>
          </p:cNvPr>
          <p:cNvSpPr txBox="1"/>
          <p:nvPr/>
        </p:nvSpPr>
        <p:spPr>
          <a:xfrm>
            <a:off x="5638646" y="512681"/>
            <a:ext cx="155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Adult Cell Cloning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D651C4-6794-4605-A78B-CF14C4971EDB}"/>
              </a:ext>
            </a:extLst>
          </p:cNvPr>
          <p:cNvSpPr txBox="1"/>
          <p:nvPr/>
        </p:nvSpPr>
        <p:spPr>
          <a:xfrm>
            <a:off x="3453636" y="3401353"/>
            <a:ext cx="155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Cuttings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56DAB79-30D2-4F8B-B40A-97376E8D8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533"/>
          <a:stretch/>
        </p:blipFill>
        <p:spPr>
          <a:xfrm>
            <a:off x="3553784" y="3699990"/>
            <a:ext cx="1180444" cy="9262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6643D82-1826-4978-A7F3-DAC121BC7D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7969" y="4481830"/>
            <a:ext cx="2289860" cy="223736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42522CE-7A7C-4AF8-A05F-A40A9E9157EA}"/>
              </a:ext>
            </a:extLst>
          </p:cNvPr>
          <p:cNvSpPr txBox="1"/>
          <p:nvPr/>
        </p:nvSpPr>
        <p:spPr>
          <a:xfrm>
            <a:off x="5756199" y="4470982"/>
            <a:ext cx="155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Tissue Culture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A562746-E606-40BA-AC3A-B1B5214EFCC4}"/>
              </a:ext>
            </a:extLst>
          </p:cNvPr>
          <p:cNvSpPr txBox="1"/>
          <p:nvPr/>
        </p:nvSpPr>
        <p:spPr>
          <a:xfrm>
            <a:off x="4716302" y="3586039"/>
            <a:ext cx="20797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Old and simple method.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Many identical plants from one parent plant.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54FB3D-97B7-44F7-9753-286F041504BB}"/>
              </a:ext>
            </a:extLst>
          </p:cNvPr>
          <p:cNvSpPr/>
          <p:nvPr/>
        </p:nvSpPr>
        <p:spPr>
          <a:xfrm>
            <a:off x="3484116" y="4994724"/>
            <a:ext cx="1626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Small groups of cells from part of a plant to grow identical new plants. </a:t>
            </a:r>
          </a:p>
          <a:p>
            <a:endParaRPr lang="en-US" sz="1050" dirty="0">
              <a:solidFill>
                <a:srgbClr val="002060"/>
              </a:solidFill>
            </a:endParaRPr>
          </a:p>
          <a:p>
            <a:r>
              <a:rPr lang="en-US" sz="1050" dirty="0">
                <a:solidFill>
                  <a:srgbClr val="002060"/>
                </a:solidFill>
              </a:rPr>
              <a:t>This is important for preserving rare plant species or commercially in nurseries.</a:t>
            </a:r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247024F-F2D8-4685-A8F1-894F87E07224}"/>
              </a:ext>
            </a:extLst>
          </p:cNvPr>
          <p:cNvSpPr/>
          <p:nvPr/>
        </p:nvSpPr>
        <p:spPr>
          <a:xfrm>
            <a:off x="6861972" y="466514"/>
            <a:ext cx="2871626" cy="350220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FF03B7-2EA9-4CC2-9386-8866A90340F4}"/>
              </a:ext>
            </a:extLst>
          </p:cNvPr>
          <p:cNvSpPr/>
          <p:nvPr/>
        </p:nvSpPr>
        <p:spPr>
          <a:xfrm>
            <a:off x="6853922" y="3972153"/>
            <a:ext cx="2879675" cy="272631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95DE000-9081-4AC9-AA73-B5D0EBF1D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68349"/>
              </p:ext>
            </p:extLst>
          </p:nvPr>
        </p:nvGraphicFramePr>
        <p:xfrm>
          <a:off x="188030" y="4529479"/>
          <a:ext cx="3141098" cy="178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0549">
                  <a:extLst>
                    <a:ext uri="{9D8B030D-6E8A-4147-A177-3AD203B41FA5}">
                      <a16:colId xmlns:a16="http://schemas.microsoft.com/office/drawing/2014/main" val="3670874462"/>
                    </a:ext>
                  </a:extLst>
                </a:gridCol>
                <a:gridCol w="1570549">
                  <a:extLst>
                    <a:ext uri="{9D8B030D-6E8A-4147-A177-3AD203B41FA5}">
                      <a16:colId xmlns:a16="http://schemas.microsoft.com/office/drawing/2014/main" val="1386465452"/>
                    </a:ext>
                  </a:extLst>
                </a:gridCol>
              </a:tblGrid>
              <a:tr h="242412"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Advantages of Asexual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Advantages of Sexual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414619"/>
                  </a:ext>
                </a:extLst>
              </a:tr>
              <a:tr h="147650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Only one parent needed.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Time and energy efficient.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Faster.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Many identical offspring produced when conditions favourable.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Variation in offspring.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Survival advantage if environment changes.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</a:rPr>
                        <a:t>Selective breeding possible to increase food production.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0494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15795C-31BC-43D7-A87A-3E8B8D789024}"/>
              </a:ext>
            </a:extLst>
          </p:cNvPr>
          <p:cNvSpPr txBox="1"/>
          <p:nvPr/>
        </p:nvSpPr>
        <p:spPr>
          <a:xfrm>
            <a:off x="921224" y="6379719"/>
            <a:ext cx="1674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2060"/>
                </a:solidFill>
              </a:rPr>
              <a:t>Some organisms do both!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5F70F-DAA9-468E-95EB-E0C9C3F79586}"/>
              </a:ext>
            </a:extLst>
          </p:cNvPr>
          <p:cNvSpPr txBox="1"/>
          <p:nvPr/>
        </p:nvSpPr>
        <p:spPr>
          <a:xfrm>
            <a:off x="1758160" y="1636861"/>
            <a:ext cx="16228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</a:rPr>
              <a:t>Bases can be A, T, C or G.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24237B-A4FD-4067-B85E-6D9CED1662D0}"/>
              </a:ext>
            </a:extLst>
          </p:cNvPr>
          <p:cNvSpPr txBox="1"/>
          <p:nvPr/>
        </p:nvSpPr>
        <p:spPr>
          <a:xfrm>
            <a:off x="102417" y="677790"/>
            <a:ext cx="1296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(Also see DNA and the Genome)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3DAE7-4303-4B52-9732-D1112ABD819A}"/>
              </a:ext>
            </a:extLst>
          </p:cNvPr>
          <p:cNvSpPr txBox="1"/>
          <p:nvPr/>
        </p:nvSpPr>
        <p:spPr>
          <a:xfrm>
            <a:off x="168979" y="1144837"/>
            <a:ext cx="15377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3 bases code for 1 amino acid, to make a protein.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If a bases changes (mutation), it could change the amino acid.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If the amino acid changes, it could make a different protein.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E6FDC9-00A7-4BE9-892B-9A1134F05224}"/>
              </a:ext>
            </a:extLst>
          </p:cNvPr>
          <p:cNvSpPr txBox="1"/>
          <p:nvPr/>
        </p:nvSpPr>
        <p:spPr>
          <a:xfrm>
            <a:off x="182909" y="2979845"/>
            <a:ext cx="321106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</a:rPr>
              <a:t>If protein is made incorrectly it could result in: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Enzyme with denatured active site.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Hormone that doesn’t work.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Structural proteins that don’t support tissues (e.g. collagen).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E44A6A-C409-4F82-AB00-99F442AA5A60}"/>
              </a:ext>
            </a:extLst>
          </p:cNvPr>
          <p:cNvSpPr txBox="1"/>
          <p:nvPr/>
        </p:nvSpPr>
        <p:spPr>
          <a:xfrm>
            <a:off x="6925797" y="2127589"/>
            <a:ext cx="1239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Wallace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540003-9BF9-472E-AABA-D878C5124980}"/>
              </a:ext>
            </a:extLst>
          </p:cNvPr>
          <p:cNvSpPr txBox="1"/>
          <p:nvPr/>
        </p:nvSpPr>
        <p:spPr>
          <a:xfrm>
            <a:off x="6890040" y="719329"/>
            <a:ext cx="1239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</a:rPr>
              <a:t>Darwin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9FA1E-2ADC-4257-A2B7-9EA940B1F682}"/>
              </a:ext>
            </a:extLst>
          </p:cNvPr>
          <p:cNvSpPr txBox="1"/>
          <p:nvPr/>
        </p:nvSpPr>
        <p:spPr>
          <a:xfrm>
            <a:off x="6920211" y="952322"/>
            <a:ext cx="267146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</a:rPr>
              <a:t>Wrote ‘On the Origin of Species’ proposing a new theory – Natural Selection.</a:t>
            </a:r>
          </a:p>
          <a:p>
            <a:r>
              <a:rPr lang="en-GB" sz="1050" dirty="0">
                <a:solidFill>
                  <a:srgbClr val="002060"/>
                </a:solidFill>
              </a:rPr>
              <a:t>Was considered controversial because: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It challenged the idea that God made all living things.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Insufficient evidence.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Genes had not been discovered.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DEB490-F3A6-4434-808B-53EFA6E63B23}"/>
              </a:ext>
            </a:extLst>
          </p:cNvPr>
          <p:cNvSpPr txBox="1"/>
          <p:nvPr/>
        </p:nvSpPr>
        <p:spPr>
          <a:xfrm>
            <a:off x="6898596" y="2368782"/>
            <a:ext cx="272165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</a:rPr>
              <a:t>Worked with Darwin on his idea of Natural Selection.</a:t>
            </a:r>
          </a:p>
          <a:p>
            <a:r>
              <a:rPr lang="en-GB" sz="1050" dirty="0">
                <a:solidFill>
                  <a:srgbClr val="002060"/>
                </a:solidFill>
              </a:rPr>
              <a:t>Researched speciation and warning coloration.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FE778BB-D133-4470-8D63-C82C25749009}"/>
              </a:ext>
            </a:extLst>
          </p:cNvPr>
          <p:cNvSpPr txBox="1"/>
          <p:nvPr/>
        </p:nvSpPr>
        <p:spPr>
          <a:xfrm>
            <a:off x="6900217" y="3161392"/>
            <a:ext cx="2720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</a:rPr>
              <a:t>Carried out breeding experiments with pea plants.</a:t>
            </a:r>
          </a:p>
          <a:p>
            <a:r>
              <a:rPr lang="en-GB" sz="1050" dirty="0">
                <a:solidFill>
                  <a:srgbClr val="002060"/>
                </a:solidFill>
              </a:rPr>
              <a:t>His work led to the ‘gene theory’ once the DNA structure was discovered.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0735E7-9CB5-40EE-98D5-2AD4A75A8C82}"/>
              </a:ext>
            </a:extLst>
          </p:cNvPr>
          <p:cNvGrpSpPr/>
          <p:nvPr/>
        </p:nvGrpSpPr>
        <p:grpSpPr>
          <a:xfrm>
            <a:off x="3484116" y="733651"/>
            <a:ext cx="3306736" cy="1653368"/>
            <a:chOff x="3484116" y="733651"/>
            <a:chExt cx="3306736" cy="1653368"/>
          </a:xfrm>
        </p:grpSpPr>
        <p:pic>
          <p:nvPicPr>
            <p:cNvPr id="30" name="Picture 2" descr="Adult Cell Cloning Diagram Sheep Science Secondary Illustration - Twinkl">
              <a:extLst>
                <a:ext uri="{FF2B5EF4-FFF2-40B4-BE49-F238E27FC236}">
                  <a16:creationId xmlns:a16="http://schemas.microsoft.com/office/drawing/2014/main" id="{4DF060EA-F561-43B3-94EE-541B82508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116" y="733651"/>
              <a:ext cx="3306736" cy="1653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785866-08B2-4138-A76F-2506D81FAA6A}"/>
                </a:ext>
              </a:extLst>
            </p:cNvPr>
            <p:cNvSpPr/>
            <p:nvPr/>
          </p:nvSpPr>
          <p:spPr>
            <a:xfrm>
              <a:off x="5953125" y="2127589"/>
              <a:ext cx="766924" cy="208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CC5036E-ED09-48DD-886D-27682E3F3606}"/>
              </a:ext>
            </a:extLst>
          </p:cNvPr>
          <p:cNvSpPr txBox="1"/>
          <p:nvPr/>
        </p:nvSpPr>
        <p:spPr>
          <a:xfrm>
            <a:off x="6883908" y="4306250"/>
            <a:ext cx="2834062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Separation/isolation of two or ore groups of an organism.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Variation within each group.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Due to mutation.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Those suited to the environment, likely to survive and reproduce.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This will be different in each separate environment.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The generation after generation, the population changes.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2060"/>
                </a:solidFill>
              </a:rPr>
              <a:t>Separated groups become so different to each other they can no longer produce fertile offspring (are now a different species). </a:t>
            </a:r>
          </a:p>
        </p:txBody>
      </p:sp>
    </p:spTree>
    <p:extLst>
      <p:ext uri="{BB962C8B-B14F-4D97-AF65-F5344CB8AC3E}">
        <p14:creationId xmlns:p14="http://schemas.microsoft.com/office/powerpoint/2010/main" val="69348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910" y="103031"/>
            <a:ext cx="481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B6 – Inheritance, Variation and Evolution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910" y="110651"/>
            <a:ext cx="9617688" cy="35586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E2C5441-2CD8-4C0C-B95B-5EA7E1C5D5BA}"/>
              </a:ext>
            </a:extLst>
          </p:cNvPr>
          <p:cNvSpPr/>
          <p:nvPr/>
        </p:nvSpPr>
        <p:spPr>
          <a:xfrm>
            <a:off x="115910" y="466514"/>
            <a:ext cx="3308010" cy="350221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4D4C50-EDD3-434C-8E87-A39E010A4F4D}"/>
              </a:ext>
            </a:extLst>
          </p:cNvPr>
          <p:cNvSpPr txBox="1"/>
          <p:nvPr/>
        </p:nvSpPr>
        <p:spPr>
          <a:xfrm>
            <a:off x="115910" y="466514"/>
            <a:ext cx="416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DNA Structure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8A1E33E-2D1A-49F4-AE75-BCD0690485FB}"/>
              </a:ext>
            </a:extLst>
          </p:cNvPr>
          <p:cNvSpPr txBox="1"/>
          <p:nvPr/>
        </p:nvSpPr>
        <p:spPr>
          <a:xfrm>
            <a:off x="153463" y="4006259"/>
            <a:ext cx="2940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Asexual Vs Sexual Reproduction – Advantages and Disadvantages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E8BDA3-0D7E-4723-BB87-EF44FEBC3350}"/>
              </a:ext>
            </a:extLst>
          </p:cNvPr>
          <p:cNvSpPr txBox="1"/>
          <p:nvPr/>
        </p:nvSpPr>
        <p:spPr>
          <a:xfrm>
            <a:off x="3446811" y="466514"/>
            <a:ext cx="1117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Cloning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3BEC74-4C13-48F6-AA1B-CE10064DE238}"/>
              </a:ext>
            </a:extLst>
          </p:cNvPr>
          <p:cNvSpPr txBox="1"/>
          <p:nvPr/>
        </p:nvSpPr>
        <p:spPr>
          <a:xfrm>
            <a:off x="6852933" y="489597"/>
            <a:ext cx="2322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Theory of Evolution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D871464-AC6D-4C3A-8B9F-E941AB02543C}"/>
              </a:ext>
            </a:extLst>
          </p:cNvPr>
          <p:cNvSpPr/>
          <p:nvPr/>
        </p:nvSpPr>
        <p:spPr>
          <a:xfrm>
            <a:off x="3423920" y="469336"/>
            <a:ext cx="3438052" cy="62257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A0A9AE8-8437-435F-AB8E-32B51F13B18D}"/>
              </a:ext>
            </a:extLst>
          </p:cNvPr>
          <p:cNvSpPr/>
          <p:nvPr/>
        </p:nvSpPr>
        <p:spPr>
          <a:xfrm>
            <a:off x="115910" y="3968723"/>
            <a:ext cx="3308010" cy="272631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247024F-F2D8-4685-A8F1-894F87E07224}"/>
              </a:ext>
            </a:extLst>
          </p:cNvPr>
          <p:cNvSpPr/>
          <p:nvPr/>
        </p:nvSpPr>
        <p:spPr>
          <a:xfrm>
            <a:off x="6861972" y="466514"/>
            <a:ext cx="2871626" cy="350220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FF03B7-2EA9-4CC2-9386-8866A90340F4}"/>
              </a:ext>
            </a:extLst>
          </p:cNvPr>
          <p:cNvSpPr/>
          <p:nvPr/>
        </p:nvSpPr>
        <p:spPr>
          <a:xfrm>
            <a:off x="6853922" y="3972153"/>
            <a:ext cx="2879675" cy="272631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0D69D4-99CC-4FAC-91AF-7C8517D1D53C}"/>
              </a:ext>
            </a:extLst>
          </p:cNvPr>
          <p:cNvSpPr txBox="1"/>
          <p:nvPr/>
        </p:nvSpPr>
        <p:spPr>
          <a:xfrm>
            <a:off x="6924714" y="4014741"/>
            <a:ext cx="1390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Speciation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74547-6EEC-4BF4-9450-070C65F36B64}"/>
              </a:ext>
            </a:extLst>
          </p:cNvPr>
          <p:cNvSpPr txBox="1"/>
          <p:nvPr/>
        </p:nvSpPr>
        <p:spPr>
          <a:xfrm>
            <a:off x="115596" y="798833"/>
            <a:ext cx="33080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are the three parts of a DNA monomer?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How many bases cause for 1 amino acid?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Which letters are used for the four bases?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might be the consequence if there is a mutation in a gene to make an enzyme?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28E991-CF08-45CF-8912-61FB433EB59C}"/>
              </a:ext>
            </a:extLst>
          </p:cNvPr>
          <p:cNvSpPr txBox="1"/>
          <p:nvPr/>
        </p:nvSpPr>
        <p:spPr>
          <a:xfrm>
            <a:off x="3503482" y="822377"/>
            <a:ext cx="33080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Describe the process of adult cell cloning.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is a cutting?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is a tissue culture?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20F78A-2F38-4259-AD7C-74BAB4E7E6C3}"/>
              </a:ext>
            </a:extLst>
          </p:cNvPr>
          <p:cNvSpPr txBox="1"/>
          <p:nvPr/>
        </p:nvSpPr>
        <p:spPr>
          <a:xfrm>
            <a:off x="6879852" y="839962"/>
            <a:ext cx="2759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Who investigated breeding of pea plants which led to ‘gene theory’?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Who wrote about warning colouration and speciation?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Who proposed Theory of Evolution by Natural Selection?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D810F94-5822-4BEE-943B-47BBEF95BC86}"/>
              </a:ext>
            </a:extLst>
          </p:cNvPr>
          <p:cNvSpPr txBox="1"/>
          <p:nvPr/>
        </p:nvSpPr>
        <p:spPr>
          <a:xfrm>
            <a:off x="195472" y="4587295"/>
            <a:ext cx="2940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are 2 advantages of an organism reproducing asexually?</a:t>
            </a: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What are 2 advantages of an organism reproducing sexually?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CA6A8-D0CC-4087-9BEE-6007B0495759}"/>
              </a:ext>
            </a:extLst>
          </p:cNvPr>
          <p:cNvSpPr txBox="1"/>
          <p:nvPr/>
        </p:nvSpPr>
        <p:spPr>
          <a:xfrm>
            <a:off x="6891054" y="4284863"/>
            <a:ext cx="267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Describe how a new species of camel could have developed from a previous ancestor.</a:t>
            </a:r>
          </a:p>
        </p:txBody>
      </p:sp>
    </p:spTree>
    <p:extLst>
      <p:ext uri="{BB962C8B-B14F-4D97-AF65-F5344CB8AC3E}">
        <p14:creationId xmlns:p14="http://schemas.microsoft.com/office/powerpoint/2010/main" val="330875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67D652EF1CA34F8387741F22EC50E9" ma:contentTypeVersion="13" ma:contentTypeDescription="Create a new document." ma:contentTypeScope="" ma:versionID="15d000bbb193b10f9bc7fd002f0aee6f">
  <xsd:schema xmlns:xsd="http://www.w3.org/2001/XMLSchema" xmlns:xs="http://www.w3.org/2001/XMLSchema" xmlns:p="http://schemas.microsoft.com/office/2006/metadata/properties" xmlns:ns3="9bc7be6d-92cc-4481-9980-e648285eaaf3" xmlns:ns4="7bd36c30-96c0-4564-a7b8-27f5305c0d6d" targetNamespace="http://schemas.microsoft.com/office/2006/metadata/properties" ma:root="true" ma:fieldsID="85cd9b56ac4c02ba50de7625ccdf86af" ns3:_="" ns4:_="">
    <xsd:import namespace="9bc7be6d-92cc-4481-9980-e648285eaaf3"/>
    <xsd:import namespace="7bd36c30-96c0-4564-a7b8-27f5305c0d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7be6d-92cc-4481-9980-e648285eaa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36c30-96c0-4564-a7b8-27f5305c0d6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DA6BFA-DD62-4B9B-9A9E-7D6CABCE9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c7be6d-92cc-4481-9980-e648285eaaf3"/>
    <ds:schemaRef ds:uri="7bd36c30-96c0-4564-a7b8-27f5305c0d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4D65AC-52EF-4F72-BBAB-81C2C9301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A98D0F-8A87-40A5-99DD-1693BB1FA3CC}">
  <ds:schemaRefs>
    <ds:schemaRef ds:uri="http://schemas.microsoft.com/office/2006/documentManagement/types"/>
    <ds:schemaRef ds:uri="9bc7be6d-92cc-4481-9980-e648285eaaf3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7bd36c30-96c0-4564-a7b8-27f5305c0d6d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1284</TotalTime>
  <Words>1571</Words>
  <Application>Microsoft Office PowerPoint</Application>
  <PresentationFormat>A4 Paper (210x297 mm)</PresentationFormat>
  <Paragraphs>334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Biggs</dc:creator>
  <cp:lastModifiedBy>Melanie Tyson</cp:lastModifiedBy>
  <cp:revision>16</cp:revision>
  <dcterms:created xsi:type="dcterms:W3CDTF">2021-03-29T11:58:36Z</dcterms:created>
  <dcterms:modified xsi:type="dcterms:W3CDTF">2021-03-31T18:38:06Z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0x010100F167D652EF1CA34F8387741F22EC50E9</vt:lpwstr>
  </property>
</Properties>
</file>